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p:regular r:id="rId33"/>
      <p:bold r:id="rId34"/>
      <p:italic r:id="rId35"/>
      <p:boldItalic r:id="rId36"/>
    </p:embeddedFont>
    <p:embeddedFont>
      <p:font typeface="Maven Pro"/>
      <p:regular r:id="rId37"/>
      <p:bold r:id="rId38"/>
    </p:embeddedFont>
    <p:embeddedFont>
      <p:font typeface="Merriweather"/>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97987DA-7646-4AE4-9CD6-0180D71C6D26}">
  <a:tblStyle styleId="{D97987DA-7646-4AE4-9CD6-0180D71C6D2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bold.fntdata"/><Relationship Id="rId20" Type="http://schemas.openxmlformats.org/officeDocument/2006/relationships/slide" Target="slides/slide14.xml"/><Relationship Id="rId42" Type="http://schemas.openxmlformats.org/officeDocument/2006/relationships/font" Target="fonts/Merriweather-boldItalic.fntdata"/><Relationship Id="rId41" Type="http://schemas.openxmlformats.org/officeDocument/2006/relationships/font" Target="fonts/Merriweather-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MavenPro-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Merriweather-regular.fntdata"/><Relationship Id="rId16" Type="http://schemas.openxmlformats.org/officeDocument/2006/relationships/slide" Target="slides/slide10.xml"/><Relationship Id="rId38" Type="http://schemas.openxmlformats.org/officeDocument/2006/relationships/font" Target="fonts/MavenPr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mmacommunity.com/threads/thy-devils-tools-how-music-is-used-to-control-the-mind-body.65659/"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mazon.com/dp/B07VDDHK9C/ref=cm_sw_r_pi_dp_x_xaObFbRQ17X60" TargetMode="External"/><Relationship Id="rId3" Type="http://schemas.openxmlformats.org/officeDocument/2006/relationships/hyperlink" Target="http://www.oddmusic.com/gallery/hank-drum.html"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7adb62b069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adb62b069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d3bb3b4ff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d3bb3b4ff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tr" sz="900">
                <a:solidFill>
                  <a:srgbClr val="31394D"/>
                </a:solidFill>
                <a:latin typeface="Maven Pro"/>
                <a:ea typeface="Maven Pro"/>
                <a:cs typeface="Maven Pro"/>
                <a:sym typeface="Maven Pro"/>
              </a:rPr>
              <a:t>The air resonance of the enclosure greatly enriches the tone, especially for the lower frequencies</a:t>
            </a:r>
            <a:endParaRPr sz="900">
              <a:solidFill>
                <a:srgbClr val="31394D"/>
              </a:solidFill>
              <a:latin typeface="Maven Pro"/>
              <a:ea typeface="Maven Pro"/>
              <a:cs typeface="Maven Pro"/>
              <a:sym typeface="Maven Pro"/>
            </a:endParaRPr>
          </a:p>
          <a:p>
            <a:pPr indent="0" lvl="0" marL="0" rtl="0" algn="l">
              <a:spcBef>
                <a:spcPts val="0"/>
              </a:spcBef>
              <a:spcAft>
                <a:spcPts val="0"/>
              </a:spcAft>
              <a:buClr>
                <a:schemeClr val="dk1"/>
              </a:buClr>
              <a:buSzPts val="1100"/>
              <a:buFont typeface="Arial"/>
              <a:buNone/>
            </a:pPr>
            <a:r>
              <a:rPr b="1" lang="tr" sz="1000">
                <a:solidFill>
                  <a:srgbClr val="31394D"/>
                </a:solidFill>
                <a:latin typeface="Maven Pro"/>
                <a:ea typeface="Maven Pro"/>
                <a:cs typeface="Maven Pro"/>
                <a:sym typeface="Maven Pro"/>
              </a:rPr>
              <a:t>The prong excites the air in the oral cavity</a:t>
            </a:r>
            <a:endParaRPr b="1" sz="1000">
              <a:solidFill>
                <a:srgbClr val="31394D"/>
              </a:solidFill>
              <a:latin typeface="Maven Pro"/>
              <a:ea typeface="Maven Pro"/>
              <a:cs typeface="Maven Pro"/>
              <a:sym typeface="Maven Pro"/>
            </a:endParaRPr>
          </a:p>
          <a:p>
            <a:pPr indent="0" lvl="0" marL="0" rtl="0" algn="l">
              <a:spcBef>
                <a:spcPts val="0"/>
              </a:spcBef>
              <a:spcAft>
                <a:spcPts val="0"/>
              </a:spcAft>
              <a:buClr>
                <a:schemeClr val="dk1"/>
              </a:buClr>
              <a:buSzPts val="1100"/>
              <a:buFont typeface="Arial"/>
              <a:buNone/>
            </a:pPr>
            <a:r>
              <a:rPr b="1" lang="tr" sz="1000">
                <a:solidFill>
                  <a:srgbClr val="31394D"/>
                </a:solidFill>
                <a:latin typeface="Maven Pro"/>
                <a:ea typeface="Maven Pro"/>
                <a:cs typeface="Maven Pro"/>
                <a:sym typeface="Maven Pro"/>
              </a:rPr>
              <a:t>Air resonance from within the chamber is a factor in tongue drum tone. Tongue drum makers normally do not deliberately tune air resonances, but leave the total amount of opening area small (no large holes in the body of the drum), which ensures that the air resonance will be quite low, hopefully enhancing the bassy sound of the wood. If you make tongue drums with just one tongue, then you can consider tuning the air resonance to the tongue pitch</a:t>
            </a:r>
            <a:endParaRPr b="1" sz="1000">
              <a:solidFill>
                <a:srgbClr val="31394D"/>
              </a:solidFill>
              <a:latin typeface="Maven Pro"/>
              <a:ea typeface="Maven Pro"/>
              <a:cs typeface="Maven Pro"/>
              <a:sym typeface="Maven Pro"/>
            </a:endParaRPr>
          </a:p>
          <a:p>
            <a:pPr indent="0" lvl="0" marL="0" rtl="0" algn="l">
              <a:spcBef>
                <a:spcPts val="0"/>
              </a:spcBef>
              <a:spcAft>
                <a:spcPts val="0"/>
              </a:spcAft>
              <a:buClr>
                <a:schemeClr val="dk1"/>
              </a:buClr>
              <a:buSzPts val="1100"/>
              <a:buFont typeface="Arial"/>
              <a:buNone/>
            </a:pPr>
            <a:r>
              <a:rPr b="1" lang="tr" sz="1000">
                <a:solidFill>
                  <a:srgbClr val="31394D"/>
                </a:solidFill>
                <a:latin typeface="Maven Pro"/>
                <a:ea typeface="Maven Pro"/>
                <a:cs typeface="Maven Pro"/>
                <a:sym typeface="Maven Pro"/>
              </a:rPr>
              <a:t>The tuned air resonance strengthens and enriches the tone,</a:t>
            </a:r>
            <a:endParaRPr b="1" sz="1000">
              <a:solidFill>
                <a:srgbClr val="31394D"/>
              </a:solidFill>
              <a:latin typeface="Maven Pro"/>
              <a:ea typeface="Maven Pro"/>
              <a:cs typeface="Maven Pro"/>
              <a:sym typeface="Maven Pro"/>
            </a:endParaRPr>
          </a:p>
          <a:p>
            <a:pPr indent="0" lvl="0" marL="0" rtl="0" algn="l">
              <a:spcBef>
                <a:spcPts val="0"/>
              </a:spcBef>
              <a:spcAft>
                <a:spcPts val="0"/>
              </a:spcAft>
              <a:buNone/>
            </a:pPr>
            <a:r>
              <a:t/>
            </a:r>
            <a:endParaRPr sz="6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6cc4835e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d6cc4835e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d16f104e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d16f104e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6cc4835e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d6cc4835e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d16f104eed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d16f104eed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Boyle guzel olmus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16f104eed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16f104eed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73520395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d73520395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d3bb3b4ffe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d3bb3b4ffe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d3bb3b4ff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d3bb3b4ff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d3de53826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d3de53826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7adb62b069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adb62b069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d3de53826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d3de53826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refereans : </a:t>
            </a:r>
            <a:r>
              <a:rPr lang="tr" u="sng">
                <a:solidFill>
                  <a:schemeClr val="hlink"/>
                </a:solidFill>
                <a:hlinkClick r:id="rId2"/>
              </a:rPr>
              <a:t>https://themmacommunity.com/threads/thy-devils-tools-how-music-is-used-to-control-the-mind-body.65659/</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d6cc4835e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d6cc4835e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d6cc4835eb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d6cc4835e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d785637fee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d785637fee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d3de5382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d3de5382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 referans : https://geekologie.com/2013/06/pretty-the-patterns-of-different-audio-f.php</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d4d7799317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d4d7799317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 referans : https://geekologie.com/2013/06/pretty-the-patterns-of-different-audio-f.php</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d84670585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d84670585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d16f104ee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d16f104ee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ref1: </a:t>
            </a:r>
            <a:r>
              <a:rPr lang="tr" u="sng">
                <a:solidFill>
                  <a:schemeClr val="hlink"/>
                </a:solidFill>
                <a:hlinkClick r:id="rId2"/>
              </a:rPr>
              <a:t>https://www.amazon.com/dp/B07VDDHK9C/ref=cm_sw_r_pi_dp_x_xaObFbRQ17X60</a:t>
            </a:r>
            <a:endParaRPr/>
          </a:p>
          <a:p>
            <a:pPr indent="0" lvl="0" marL="0" rtl="0" algn="l">
              <a:spcBef>
                <a:spcPts val="0"/>
              </a:spcBef>
              <a:spcAft>
                <a:spcPts val="0"/>
              </a:spcAft>
              <a:buNone/>
            </a:pPr>
            <a:r>
              <a:rPr lang="tr"/>
              <a:t>ref 2 adam : </a:t>
            </a:r>
            <a:r>
              <a:rPr lang="tr" u="sng">
                <a:solidFill>
                  <a:schemeClr val="hlink"/>
                </a:solidFill>
                <a:hlinkClick r:id="rId3"/>
              </a:rPr>
              <a:t>http://www.oddmusic.com/gallery/hank-drum.html</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785637fee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785637fee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d6cc4835e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d6cc4835e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d6cc4835e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d6cc4835e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d6cc4835e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d6cc4835e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6cc4835e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6cc4835e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846705857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d846705857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22.gif"/><Relationship Id="rId6" Type="http://schemas.openxmlformats.org/officeDocument/2006/relationships/image" Target="../media/image35.gif"/><Relationship Id="rId7" Type="http://schemas.openxmlformats.org/officeDocument/2006/relationships/image" Target="../media/image3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25.png"/><Relationship Id="rId6"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36.png"/><Relationship Id="rId5" Type="http://schemas.openxmlformats.org/officeDocument/2006/relationships/hyperlink" Target="http://drive.google.com/file/d/1L51A157gK1UsUm_EKZOUztDHpYfuviDj/view" TargetMode="External"/><Relationship Id="rId6"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1" Type="http://schemas.openxmlformats.org/officeDocument/2006/relationships/hyperlink" Target="https://soundcloud.com/steel-tongues/perseus-titanium-steel-tongue-drum" TargetMode="External"/><Relationship Id="rId10" Type="http://schemas.openxmlformats.org/officeDocument/2006/relationships/hyperlink" Target="https://www.youtube.com/watch?v=B569Cxj_T2U" TargetMode="External"/><Relationship Id="rId12" Type="http://schemas.openxmlformats.org/officeDocument/2006/relationships/hyperlink" Target="https://www.pinterest.cl/pin/819725569658205300/" TargetMode="External"/><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hyperlink" Target="https://www.amazon.com/dp/B07VDDHK9C/ref=cm_sw_r_pi_dp_x_xaObFbRQ17X60" TargetMode="External"/><Relationship Id="rId9" Type="http://schemas.openxmlformats.org/officeDocument/2006/relationships/hyperlink" Target="https://www.youtube.com/watch?v=7-QYFKyYtzY" TargetMode="External"/><Relationship Id="rId5" Type="http://schemas.openxmlformats.org/officeDocument/2006/relationships/hyperlink" Target="http://www.oddmusic.com/gallery/hank-drum.html" TargetMode="External"/><Relationship Id="rId6" Type="http://schemas.openxmlformats.org/officeDocument/2006/relationships/hyperlink" Target="https://www.youtube.com/watch?v=2TlN_8oB6D4" TargetMode="External"/><Relationship Id="rId7" Type="http://schemas.openxmlformats.org/officeDocument/2006/relationships/hyperlink" Target="https://www.istockphoto.com/tr/vekt%C3%B6r/b%C3%BCy%C3%BCk-piyano-klavye-d%C3%BCzeni-gm1164156410-319906793" TargetMode="External"/><Relationship Id="rId8" Type="http://schemas.openxmlformats.org/officeDocument/2006/relationships/hyperlink" Target="https://www.youtube.com/watch?v=JsVqb6PAA1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3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9.jp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hyperlink" Target="http://drive.google.com/file/d/1I3meLKHLaji4nmhOttqaki9-MBiAoLh6/view" TargetMode="External"/><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hyperlink" Target="http://drive.google.com/file/d/1DWJopR3AMGdcyR8a9P2bf6qR19bLGtx8/view" TargetMode="External"/><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hyperlink" Target="https://en.wikipedia.org/wiki/Percussion" TargetMode="External"/><Relationship Id="rId5" Type="http://schemas.openxmlformats.org/officeDocument/2006/relationships/hyperlink" Target="https://en.wikipedia.org/wiki/Cymbal" TargetMode="External"/><Relationship Id="rId6" Type="http://schemas.openxmlformats.org/officeDocument/2006/relationships/hyperlink" Target="https://en.wikipedia.org/wiki/Tam-tam" TargetMode="External"/><Relationship Id="rId7" Type="http://schemas.openxmlformats.org/officeDocument/2006/relationships/image" Target="../media/image10.png"/></Relationships>
</file>

<file path=ppt/slides/_rels/slide8.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8.png"/><Relationship Id="rId13" Type="http://schemas.openxmlformats.org/officeDocument/2006/relationships/image" Target="../media/image12.png"/><Relationship Id="rId12" Type="http://schemas.openxmlformats.org/officeDocument/2006/relationships/image" Target="../media/image3.png"/><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hyperlink" Target="http://drive.google.com/file/d/1fcUjXwQrSb11YImMixVLFv4gKFojFxVm/view" TargetMode="External"/><Relationship Id="rId9"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hyperlink" Target="http://drive.google.com/file/d/1UswO42adroDg8mZX7N-Z9VBtJEGh1pM_/view" TargetMode="External"/><Relationship Id="rId7" Type="http://schemas.openxmlformats.org/officeDocument/2006/relationships/hyperlink" Target="http://drive.google.com/file/d/1hesD6AKRFopzQqaNujihBTnHqadLOntY/view" TargetMode="External"/><Relationship Id="rId8" Type="http://schemas.openxmlformats.org/officeDocument/2006/relationships/hyperlink" Target="http://drive.google.com/file/d/12FsHxX8PPBTUkP2-eD3qO23vFLIb7wHs/view" TargetMode="External"/></Relationships>
</file>

<file path=ppt/slides/_rels/slide9.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8.png"/><Relationship Id="rId13" Type="http://schemas.openxmlformats.org/officeDocument/2006/relationships/image" Target="../media/image12.png"/><Relationship Id="rId12" Type="http://schemas.openxmlformats.org/officeDocument/2006/relationships/image" Target="../media/image3.png"/><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hyperlink" Target="http://drive.google.com/file/d/1fcUjXwQrSb11YImMixVLFv4gKFojFxVm/view" TargetMode="External"/><Relationship Id="rId9"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hyperlink" Target="http://drive.google.com/file/d/1UswO42adroDg8mZX7N-Z9VBtJEGh1pM_/view" TargetMode="External"/><Relationship Id="rId7" Type="http://schemas.openxmlformats.org/officeDocument/2006/relationships/hyperlink" Target="http://drive.google.com/file/d/1hesD6AKRFopzQqaNujihBTnHqadLOntY/view" TargetMode="External"/><Relationship Id="rId8" Type="http://schemas.openxmlformats.org/officeDocument/2006/relationships/hyperlink" Target="http://drive.google.com/file/d/12FsHxX8PPBTUkP2-eD3qO23vFLIb7wHs/view"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22350" y="944950"/>
            <a:ext cx="5809200" cy="689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tr" sz="3700">
                <a:latin typeface="Maven Pro"/>
                <a:ea typeface="Maven Pro"/>
                <a:cs typeface="Maven Pro"/>
                <a:sym typeface="Maven Pro"/>
              </a:rPr>
              <a:t>Tongue Drum</a:t>
            </a:r>
            <a:endParaRPr b="1" sz="3700">
              <a:latin typeface="Maven Pro"/>
              <a:ea typeface="Maven Pro"/>
              <a:cs typeface="Maven Pro"/>
              <a:sym typeface="Maven Pro"/>
            </a:endParaRPr>
          </a:p>
        </p:txBody>
      </p:sp>
      <p:sp>
        <p:nvSpPr>
          <p:cNvPr id="65" name="Google Shape;65;p13"/>
          <p:cNvSpPr txBox="1"/>
          <p:nvPr>
            <p:ph idx="1" type="subTitle"/>
          </p:nvPr>
        </p:nvSpPr>
        <p:spPr>
          <a:xfrm>
            <a:off x="1650250" y="3763175"/>
            <a:ext cx="7682400" cy="1219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tr" sz="1900">
                <a:solidFill>
                  <a:schemeClr val="lt1"/>
                </a:solidFill>
                <a:latin typeface="Maven Pro"/>
                <a:ea typeface="Maven Pro"/>
                <a:cs typeface="Maven Pro"/>
                <a:sym typeface="Maven Pro"/>
              </a:rPr>
              <a:t>Midterm Presentation</a:t>
            </a:r>
            <a:endParaRPr b="1" sz="1900">
              <a:solidFill>
                <a:schemeClr val="lt1"/>
              </a:solidFill>
              <a:latin typeface="Maven Pro"/>
              <a:ea typeface="Maven Pro"/>
              <a:cs typeface="Maven Pro"/>
              <a:sym typeface="Maven Pro"/>
            </a:endParaRPr>
          </a:p>
          <a:p>
            <a:pPr indent="0" lvl="0" marL="0" rtl="0" algn="ctr">
              <a:spcBef>
                <a:spcPts val="0"/>
              </a:spcBef>
              <a:spcAft>
                <a:spcPts val="0"/>
              </a:spcAft>
              <a:buNone/>
            </a:pPr>
            <a:r>
              <a:rPr b="1" lang="tr" sz="1900">
                <a:solidFill>
                  <a:schemeClr val="lt1"/>
                </a:solidFill>
                <a:latin typeface="Maven Pro"/>
                <a:ea typeface="Maven Pro"/>
                <a:cs typeface="Maven Pro"/>
                <a:sym typeface="Maven Pro"/>
              </a:rPr>
              <a:t>Elif Gündoğan, Samed Bayer &amp; Yavuz Özbek</a:t>
            </a:r>
            <a:endParaRPr b="1" sz="1900">
              <a:solidFill>
                <a:schemeClr val="lt1"/>
              </a:solidFill>
              <a:latin typeface="Maven Pro"/>
              <a:ea typeface="Maven Pro"/>
              <a:cs typeface="Maven Pro"/>
              <a:sym typeface="Maven Pro"/>
            </a:endParaRPr>
          </a:p>
          <a:p>
            <a:pPr indent="0" lvl="0" marL="0" rtl="0" algn="ctr">
              <a:lnSpc>
                <a:spcPct val="90000"/>
              </a:lnSpc>
              <a:spcBef>
                <a:spcPts val="1000"/>
              </a:spcBef>
              <a:spcAft>
                <a:spcPts val="0"/>
              </a:spcAft>
              <a:buClr>
                <a:srgbClr val="000000"/>
              </a:buClr>
              <a:buSzPts val="2400"/>
              <a:buFont typeface="Times New Roman"/>
              <a:buNone/>
            </a:pPr>
            <a:r>
              <a:t/>
            </a:r>
            <a:endParaRPr b="1" sz="700">
              <a:solidFill>
                <a:schemeClr val="lt1"/>
              </a:solidFill>
              <a:latin typeface="Maven Pro"/>
              <a:ea typeface="Maven Pro"/>
              <a:cs typeface="Maven Pro"/>
              <a:sym typeface="Maven Pro"/>
            </a:endParaRPr>
          </a:p>
        </p:txBody>
      </p:sp>
      <p:pic>
        <p:nvPicPr>
          <p:cNvPr descr="Image result for boun icon" id="66" name="Google Shape;66;p13"/>
          <p:cNvPicPr preferRelativeResize="0"/>
          <p:nvPr/>
        </p:nvPicPr>
        <p:blipFill rotWithShape="1">
          <a:blip r:embed="rId3">
            <a:alphaModFix amt="96000"/>
          </a:blip>
          <a:srcRect b="0" l="0" r="0" t="0"/>
          <a:stretch/>
        </p:blipFill>
        <p:spPr>
          <a:xfrm>
            <a:off x="597600" y="778227"/>
            <a:ext cx="2252075" cy="2252075"/>
          </a:xfrm>
          <a:prstGeom prst="rect">
            <a:avLst/>
          </a:prstGeom>
          <a:noFill/>
          <a:ln>
            <a:noFill/>
          </a:ln>
          <a:effectLst>
            <a:outerShdw rotWithShape="0" algn="bl">
              <a:srgbClr val="000000">
                <a:alpha val="68000"/>
              </a:srgbClr>
            </a:outerShdw>
            <a:reflection blurRad="0" dir="5400000" dist="38100" endA="0" endPos="30000" fadeDir="5400012" kx="0" rotWithShape="0" algn="bl" stA="66000"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208" name="Google Shape;20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solidFill>
                  <a:schemeClr val="dk2"/>
                </a:solidFill>
              </a:rPr>
              <a:t>‹#›</a:t>
            </a:fld>
            <a:endParaRPr>
              <a:solidFill>
                <a:schemeClr val="dk2"/>
              </a:solidFill>
            </a:endParaRPr>
          </a:p>
        </p:txBody>
      </p:sp>
      <p:cxnSp>
        <p:nvCxnSpPr>
          <p:cNvPr id="209" name="Google Shape;209;p22"/>
          <p:cNvCxnSpPr/>
          <p:nvPr/>
        </p:nvCxnSpPr>
        <p:spPr>
          <a:xfrm>
            <a:off x="-14400" y="4583775"/>
            <a:ext cx="9172800" cy="12300"/>
          </a:xfrm>
          <a:prstGeom prst="straightConnector1">
            <a:avLst/>
          </a:prstGeom>
          <a:noFill/>
          <a:ln cap="flat" cmpd="sng" w="114300">
            <a:solidFill>
              <a:schemeClr val="dk2"/>
            </a:solidFill>
            <a:prstDash val="solid"/>
            <a:round/>
            <a:headEnd len="med" w="med" type="none"/>
            <a:tailEnd len="med" w="med" type="none"/>
          </a:ln>
        </p:spPr>
      </p:cxnSp>
      <p:pic>
        <p:nvPicPr>
          <p:cNvPr id="210" name="Google Shape;210;p22"/>
          <p:cNvPicPr preferRelativeResize="0"/>
          <p:nvPr/>
        </p:nvPicPr>
        <p:blipFill rotWithShape="1">
          <a:blip r:embed="rId3">
            <a:alphaModFix/>
          </a:blip>
          <a:srcRect b="0" l="0" r="0" t="0"/>
          <a:stretch/>
        </p:blipFill>
        <p:spPr>
          <a:xfrm>
            <a:off x="-14400" y="4497000"/>
            <a:ext cx="646500" cy="646500"/>
          </a:xfrm>
          <a:prstGeom prst="rect">
            <a:avLst/>
          </a:prstGeom>
          <a:noFill/>
          <a:ln>
            <a:noFill/>
          </a:ln>
        </p:spPr>
      </p:pic>
      <p:sp>
        <p:nvSpPr>
          <p:cNvPr id="211" name="Google Shape;211;p22"/>
          <p:cNvSpPr txBox="1"/>
          <p:nvPr/>
        </p:nvSpPr>
        <p:spPr>
          <a:xfrm>
            <a:off x="805625" y="4692775"/>
            <a:ext cx="43131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200">
                <a:latin typeface="Maven Pro"/>
                <a:ea typeface="Maven Pro"/>
                <a:cs typeface="Maven Pro"/>
                <a:sym typeface="Maven Pro"/>
              </a:rPr>
              <a:t>ME492 - TONGUE DRUM</a:t>
            </a:r>
            <a:endParaRPr sz="1200">
              <a:latin typeface="Maven Pro"/>
              <a:ea typeface="Maven Pro"/>
              <a:cs typeface="Maven Pro"/>
              <a:sym typeface="Maven Pro"/>
            </a:endParaRPr>
          </a:p>
        </p:txBody>
      </p:sp>
      <p:sp>
        <p:nvSpPr>
          <p:cNvPr id="212" name="Google Shape;212;p22"/>
          <p:cNvSpPr txBox="1"/>
          <p:nvPr/>
        </p:nvSpPr>
        <p:spPr>
          <a:xfrm>
            <a:off x="632100" y="557725"/>
            <a:ext cx="31110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2000">
                <a:solidFill>
                  <a:schemeClr val="dk1"/>
                </a:solidFill>
                <a:latin typeface="Maven Pro"/>
                <a:ea typeface="Maven Pro"/>
                <a:cs typeface="Maven Pro"/>
                <a:sym typeface="Maven Pro"/>
              </a:rPr>
              <a:t>Acoustic</a:t>
            </a:r>
            <a:r>
              <a:rPr b="1" lang="tr" sz="2000">
                <a:solidFill>
                  <a:schemeClr val="dk1"/>
                </a:solidFill>
                <a:latin typeface="Maven Pro"/>
                <a:ea typeface="Maven Pro"/>
                <a:cs typeface="Maven Pro"/>
                <a:sym typeface="Maven Pro"/>
              </a:rPr>
              <a:t> Resonance</a:t>
            </a:r>
            <a:endParaRPr b="1" sz="2000">
              <a:solidFill>
                <a:schemeClr val="dk1"/>
              </a:solidFill>
              <a:latin typeface="Maven Pro"/>
              <a:ea typeface="Maven Pro"/>
              <a:cs typeface="Maven Pro"/>
              <a:sym typeface="Maven Pro"/>
            </a:endParaRPr>
          </a:p>
        </p:txBody>
      </p:sp>
      <p:sp>
        <p:nvSpPr>
          <p:cNvPr id="213" name="Google Shape;213;p22"/>
          <p:cNvSpPr txBox="1"/>
          <p:nvPr/>
        </p:nvSpPr>
        <p:spPr>
          <a:xfrm>
            <a:off x="5118725" y="1189425"/>
            <a:ext cx="3542100" cy="25950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Maven Pro"/>
              <a:buChar char="●"/>
            </a:pPr>
            <a:r>
              <a:rPr lang="tr">
                <a:solidFill>
                  <a:schemeClr val="dk1"/>
                </a:solidFill>
                <a:latin typeface="Maven Pro"/>
                <a:ea typeface="Maven Pro"/>
                <a:cs typeface="Maven Pro"/>
                <a:sym typeface="Maven Pro"/>
              </a:rPr>
              <a:t>Air resonance of the enclosure  strengthens and enriches the tone produced by hitting the tongues.</a:t>
            </a:r>
            <a:endParaRPr>
              <a:solidFill>
                <a:schemeClr val="dk1"/>
              </a:solidFill>
              <a:latin typeface="Maven Pro"/>
              <a:ea typeface="Maven Pro"/>
              <a:cs typeface="Maven Pro"/>
              <a:sym typeface="Maven Pro"/>
            </a:endParaRPr>
          </a:p>
          <a:p>
            <a:pPr indent="-317500" lvl="0" marL="457200" rtl="0" algn="l">
              <a:lnSpc>
                <a:spcPct val="100000"/>
              </a:lnSpc>
              <a:spcBef>
                <a:spcPts val="1000"/>
              </a:spcBef>
              <a:spcAft>
                <a:spcPts val="0"/>
              </a:spcAft>
              <a:buClr>
                <a:schemeClr val="dk1"/>
              </a:buClr>
              <a:buSzPts val="1400"/>
              <a:buFont typeface="Maven Pro"/>
              <a:buChar char="●"/>
            </a:pPr>
            <a:r>
              <a:rPr lang="tr">
                <a:solidFill>
                  <a:schemeClr val="dk1"/>
                </a:solidFill>
                <a:latin typeface="Maven Pro"/>
                <a:ea typeface="Maven Pro"/>
                <a:cs typeface="Maven Pro"/>
                <a:sym typeface="Maven Pro"/>
              </a:rPr>
              <a:t>Small opening area ensures that the air resonance will be quite low.</a:t>
            </a:r>
            <a:endParaRPr>
              <a:solidFill>
                <a:schemeClr val="dk1"/>
              </a:solidFill>
              <a:latin typeface="Maven Pro"/>
              <a:ea typeface="Maven Pro"/>
              <a:cs typeface="Maven Pro"/>
              <a:sym typeface="Maven Pro"/>
            </a:endParaRPr>
          </a:p>
          <a:p>
            <a:pPr indent="-317500" lvl="0" marL="457200" rtl="0" algn="l">
              <a:spcBef>
                <a:spcPts val="1000"/>
              </a:spcBef>
              <a:spcAft>
                <a:spcPts val="0"/>
              </a:spcAft>
              <a:buClr>
                <a:schemeClr val="dk1"/>
              </a:buClr>
              <a:buSzPts val="1400"/>
              <a:buFont typeface="Maven Pro"/>
              <a:buChar char="●"/>
            </a:pPr>
            <a:r>
              <a:rPr lang="tr">
                <a:solidFill>
                  <a:schemeClr val="dk1"/>
                </a:solidFill>
                <a:latin typeface="Maven Pro"/>
                <a:ea typeface="Maven Pro"/>
                <a:cs typeface="Maven Pro"/>
                <a:sym typeface="Maven Pro"/>
              </a:rPr>
              <a:t>Many acoustic modes in the frequency range of the chosen scale.</a:t>
            </a:r>
            <a:endParaRPr>
              <a:solidFill>
                <a:schemeClr val="dk1"/>
              </a:solidFill>
              <a:latin typeface="Maven Pro"/>
              <a:ea typeface="Maven Pro"/>
              <a:cs typeface="Maven Pro"/>
              <a:sym typeface="Maven Pro"/>
            </a:endParaRPr>
          </a:p>
          <a:p>
            <a:pPr indent="0" lvl="0" marL="0" rtl="0" algn="l">
              <a:lnSpc>
                <a:spcPct val="100000"/>
              </a:lnSpc>
              <a:spcBef>
                <a:spcPts val="1000"/>
              </a:spcBef>
              <a:spcAft>
                <a:spcPts val="0"/>
              </a:spcAft>
              <a:buNone/>
            </a:pPr>
            <a:r>
              <a:rPr lang="tr">
                <a:solidFill>
                  <a:schemeClr val="dk1"/>
                </a:solidFill>
                <a:latin typeface="Maven Pro"/>
                <a:ea typeface="Maven Pro"/>
                <a:cs typeface="Maven Pro"/>
                <a:sym typeface="Maven Pro"/>
              </a:rPr>
              <a:t> </a:t>
            </a:r>
            <a:endParaRPr>
              <a:solidFill>
                <a:schemeClr val="dk1"/>
              </a:solidFill>
              <a:latin typeface="Maven Pro"/>
              <a:ea typeface="Maven Pro"/>
              <a:cs typeface="Maven Pro"/>
              <a:sym typeface="Maven Pro"/>
            </a:endParaRPr>
          </a:p>
          <a:p>
            <a:pPr indent="0" lvl="0" marL="0" rtl="0" algn="l">
              <a:lnSpc>
                <a:spcPct val="100000"/>
              </a:lnSpc>
              <a:spcBef>
                <a:spcPts val="0"/>
              </a:spcBef>
              <a:spcAft>
                <a:spcPts val="0"/>
              </a:spcAft>
              <a:buNone/>
            </a:pPr>
            <a:r>
              <a:t/>
            </a:r>
            <a:endParaRPr b="1" sz="1500">
              <a:solidFill>
                <a:schemeClr val="dk1"/>
              </a:solidFill>
              <a:latin typeface="Maven Pro"/>
              <a:ea typeface="Maven Pro"/>
              <a:cs typeface="Maven Pro"/>
              <a:sym typeface="Maven Pro"/>
            </a:endParaRPr>
          </a:p>
        </p:txBody>
      </p:sp>
      <p:pic>
        <p:nvPicPr>
          <p:cNvPr id="214" name="Google Shape;214;p22"/>
          <p:cNvPicPr preferRelativeResize="0"/>
          <p:nvPr/>
        </p:nvPicPr>
        <p:blipFill rotWithShape="1">
          <a:blip r:embed="rId4">
            <a:alphaModFix/>
          </a:blip>
          <a:srcRect b="43281" l="46580" r="23213" t="10159"/>
          <a:stretch/>
        </p:blipFill>
        <p:spPr>
          <a:xfrm>
            <a:off x="980450" y="1224975"/>
            <a:ext cx="3719501" cy="2515550"/>
          </a:xfrm>
          <a:prstGeom prst="rect">
            <a:avLst/>
          </a:prstGeom>
          <a:noFill/>
          <a:ln>
            <a:noFill/>
          </a:ln>
        </p:spPr>
      </p:pic>
      <p:sp>
        <p:nvSpPr>
          <p:cNvPr id="215" name="Google Shape;215;p22"/>
          <p:cNvSpPr txBox="1"/>
          <p:nvPr/>
        </p:nvSpPr>
        <p:spPr>
          <a:xfrm>
            <a:off x="1009450" y="3740525"/>
            <a:ext cx="3661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tr" sz="1300">
                <a:latin typeface="Roboto"/>
                <a:ea typeface="Roboto"/>
                <a:cs typeface="Roboto"/>
                <a:sym typeface="Roboto"/>
              </a:rPr>
              <a:t>1st acoustic mode with opening: 226 Hz</a:t>
            </a:r>
            <a:endParaRPr i="1" sz="13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221" name="Google Shape;22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solidFill>
                  <a:schemeClr val="dk2"/>
                </a:solidFill>
              </a:rPr>
              <a:t>‹#›</a:t>
            </a:fld>
            <a:endParaRPr>
              <a:solidFill>
                <a:schemeClr val="dk2"/>
              </a:solidFill>
            </a:endParaRPr>
          </a:p>
        </p:txBody>
      </p:sp>
      <p:cxnSp>
        <p:nvCxnSpPr>
          <p:cNvPr id="222" name="Google Shape;222;p23"/>
          <p:cNvCxnSpPr/>
          <p:nvPr/>
        </p:nvCxnSpPr>
        <p:spPr>
          <a:xfrm>
            <a:off x="-14400" y="4583775"/>
            <a:ext cx="9172800" cy="12300"/>
          </a:xfrm>
          <a:prstGeom prst="straightConnector1">
            <a:avLst/>
          </a:prstGeom>
          <a:noFill/>
          <a:ln cap="flat" cmpd="sng" w="114300">
            <a:solidFill>
              <a:schemeClr val="dk2"/>
            </a:solidFill>
            <a:prstDash val="solid"/>
            <a:round/>
            <a:headEnd len="med" w="med" type="none"/>
            <a:tailEnd len="med" w="med" type="none"/>
          </a:ln>
        </p:spPr>
      </p:cxnSp>
      <p:pic>
        <p:nvPicPr>
          <p:cNvPr id="223" name="Google Shape;223;p23"/>
          <p:cNvPicPr preferRelativeResize="0"/>
          <p:nvPr/>
        </p:nvPicPr>
        <p:blipFill rotWithShape="1">
          <a:blip r:embed="rId3">
            <a:alphaModFix/>
          </a:blip>
          <a:srcRect b="0" l="0" r="0" t="0"/>
          <a:stretch/>
        </p:blipFill>
        <p:spPr>
          <a:xfrm>
            <a:off x="-14400" y="4497000"/>
            <a:ext cx="646500" cy="646500"/>
          </a:xfrm>
          <a:prstGeom prst="rect">
            <a:avLst/>
          </a:prstGeom>
          <a:noFill/>
          <a:ln>
            <a:noFill/>
          </a:ln>
        </p:spPr>
      </p:pic>
      <p:sp>
        <p:nvSpPr>
          <p:cNvPr id="224" name="Google Shape;224;p23"/>
          <p:cNvSpPr txBox="1"/>
          <p:nvPr/>
        </p:nvSpPr>
        <p:spPr>
          <a:xfrm>
            <a:off x="805625" y="4692775"/>
            <a:ext cx="43131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200">
                <a:latin typeface="Maven Pro"/>
                <a:ea typeface="Maven Pro"/>
                <a:cs typeface="Maven Pro"/>
                <a:sym typeface="Maven Pro"/>
              </a:rPr>
              <a:t>ME492 - TONGUE DRUM</a:t>
            </a:r>
            <a:endParaRPr sz="1200">
              <a:latin typeface="Maven Pro"/>
              <a:ea typeface="Maven Pro"/>
              <a:cs typeface="Maven Pro"/>
              <a:sym typeface="Maven Pro"/>
            </a:endParaRPr>
          </a:p>
        </p:txBody>
      </p:sp>
      <p:sp>
        <p:nvSpPr>
          <p:cNvPr id="225" name="Google Shape;225;p23"/>
          <p:cNvSpPr txBox="1"/>
          <p:nvPr/>
        </p:nvSpPr>
        <p:spPr>
          <a:xfrm>
            <a:off x="632100" y="557725"/>
            <a:ext cx="45582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2000">
                <a:solidFill>
                  <a:schemeClr val="dk1"/>
                </a:solidFill>
                <a:latin typeface="Maven Pro"/>
                <a:ea typeface="Maven Pro"/>
                <a:cs typeface="Maven Pro"/>
                <a:sym typeface="Maven Pro"/>
              </a:rPr>
              <a:t>Structural Resonance</a:t>
            </a:r>
            <a:endParaRPr b="1" sz="2000">
              <a:solidFill>
                <a:schemeClr val="dk1"/>
              </a:solidFill>
              <a:latin typeface="Maven Pro"/>
              <a:ea typeface="Maven Pro"/>
              <a:cs typeface="Maven Pro"/>
              <a:sym typeface="Maven Pro"/>
            </a:endParaRPr>
          </a:p>
        </p:txBody>
      </p:sp>
      <p:sp>
        <p:nvSpPr>
          <p:cNvPr id="226" name="Google Shape;226;p23"/>
          <p:cNvSpPr txBox="1"/>
          <p:nvPr/>
        </p:nvSpPr>
        <p:spPr>
          <a:xfrm>
            <a:off x="5415050" y="3889026"/>
            <a:ext cx="2592000" cy="605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500">
              <a:solidFill>
                <a:schemeClr val="dk1"/>
              </a:solidFill>
              <a:latin typeface="Maven Pro"/>
              <a:ea typeface="Maven Pro"/>
              <a:cs typeface="Maven Pro"/>
              <a:sym typeface="Maven Pro"/>
            </a:endParaRPr>
          </a:p>
        </p:txBody>
      </p:sp>
      <p:pic>
        <p:nvPicPr>
          <p:cNvPr id="227" name="Google Shape;227;p23"/>
          <p:cNvPicPr preferRelativeResize="0"/>
          <p:nvPr/>
        </p:nvPicPr>
        <p:blipFill>
          <a:blip r:embed="rId4">
            <a:alphaModFix/>
          </a:blip>
          <a:stretch>
            <a:fillRect/>
          </a:stretch>
        </p:blipFill>
        <p:spPr>
          <a:xfrm>
            <a:off x="925348" y="979920"/>
            <a:ext cx="4313100" cy="3277630"/>
          </a:xfrm>
          <a:prstGeom prst="rect">
            <a:avLst/>
          </a:prstGeom>
          <a:noFill/>
          <a:ln>
            <a:noFill/>
          </a:ln>
        </p:spPr>
      </p:pic>
      <p:pic>
        <p:nvPicPr>
          <p:cNvPr id="228" name="Google Shape;228;p23"/>
          <p:cNvPicPr preferRelativeResize="0"/>
          <p:nvPr/>
        </p:nvPicPr>
        <p:blipFill>
          <a:blip r:embed="rId5">
            <a:alphaModFix/>
          </a:blip>
          <a:stretch>
            <a:fillRect/>
          </a:stretch>
        </p:blipFill>
        <p:spPr>
          <a:xfrm>
            <a:off x="5415062" y="979925"/>
            <a:ext cx="1728488" cy="1108401"/>
          </a:xfrm>
          <a:prstGeom prst="rect">
            <a:avLst/>
          </a:prstGeom>
          <a:noFill/>
          <a:ln>
            <a:noFill/>
          </a:ln>
        </p:spPr>
      </p:pic>
      <p:pic>
        <p:nvPicPr>
          <p:cNvPr id="229" name="Google Shape;229;p23"/>
          <p:cNvPicPr preferRelativeResize="0"/>
          <p:nvPr/>
        </p:nvPicPr>
        <p:blipFill rotWithShape="1">
          <a:blip r:embed="rId6">
            <a:alphaModFix/>
          </a:blip>
          <a:srcRect b="5767" l="0" r="0" t="0"/>
          <a:stretch/>
        </p:blipFill>
        <p:spPr>
          <a:xfrm>
            <a:off x="5415060" y="2092951"/>
            <a:ext cx="1728488" cy="1051570"/>
          </a:xfrm>
          <a:prstGeom prst="rect">
            <a:avLst/>
          </a:prstGeom>
          <a:noFill/>
          <a:ln>
            <a:noFill/>
          </a:ln>
        </p:spPr>
      </p:pic>
      <p:pic>
        <p:nvPicPr>
          <p:cNvPr id="230" name="Google Shape;230;p23"/>
          <p:cNvPicPr preferRelativeResize="0"/>
          <p:nvPr/>
        </p:nvPicPr>
        <p:blipFill>
          <a:blip r:embed="rId7">
            <a:alphaModFix/>
          </a:blip>
          <a:stretch>
            <a:fillRect/>
          </a:stretch>
        </p:blipFill>
        <p:spPr>
          <a:xfrm>
            <a:off x="5415059" y="3149138"/>
            <a:ext cx="1728489" cy="1117015"/>
          </a:xfrm>
          <a:prstGeom prst="rect">
            <a:avLst/>
          </a:prstGeom>
          <a:noFill/>
          <a:ln>
            <a:noFill/>
          </a:ln>
        </p:spPr>
      </p:pic>
      <p:sp>
        <p:nvSpPr>
          <p:cNvPr id="231" name="Google Shape;231;p23"/>
          <p:cNvSpPr txBox="1"/>
          <p:nvPr/>
        </p:nvSpPr>
        <p:spPr>
          <a:xfrm>
            <a:off x="7252250" y="996025"/>
            <a:ext cx="1377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Roboto"/>
                <a:ea typeface="Roboto"/>
                <a:cs typeface="Roboto"/>
                <a:sym typeface="Roboto"/>
              </a:rPr>
              <a:t>1st mode:</a:t>
            </a:r>
            <a:endParaRPr>
              <a:latin typeface="Roboto"/>
              <a:ea typeface="Roboto"/>
              <a:cs typeface="Roboto"/>
              <a:sym typeface="Roboto"/>
            </a:endParaRPr>
          </a:p>
          <a:p>
            <a:pPr indent="0" lvl="0" marL="0" rtl="0" algn="l">
              <a:spcBef>
                <a:spcPts val="0"/>
              </a:spcBef>
              <a:spcAft>
                <a:spcPts val="0"/>
              </a:spcAft>
              <a:buNone/>
            </a:pPr>
            <a:r>
              <a:rPr lang="tr">
                <a:latin typeface="Roboto"/>
                <a:ea typeface="Roboto"/>
                <a:cs typeface="Roboto"/>
                <a:sym typeface="Roboto"/>
              </a:rPr>
              <a:t>259 Hz</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232" name="Google Shape;232;p23"/>
          <p:cNvSpPr txBox="1"/>
          <p:nvPr/>
        </p:nvSpPr>
        <p:spPr>
          <a:xfrm>
            <a:off x="7252250" y="2072588"/>
            <a:ext cx="1377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Roboto"/>
                <a:ea typeface="Roboto"/>
                <a:cs typeface="Roboto"/>
                <a:sym typeface="Roboto"/>
              </a:rPr>
              <a:t>2nd </a:t>
            </a:r>
            <a:r>
              <a:rPr lang="tr">
                <a:latin typeface="Roboto"/>
                <a:ea typeface="Roboto"/>
                <a:cs typeface="Roboto"/>
                <a:sym typeface="Roboto"/>
              </a:rPr>
              <a:t>mode:</a:t>
            </a:r>
            <a:endParaRPr>
              <a:latin typeface="Roboto"/>
              <a:ea typeface="Roboto"/>
              <a:cs typeface="Roboto"/>
              <a:sym typeface="Roboto"/>
            </a:endParaRPr>
          </a:p>
          <a:p>
            <a:pPr indent="0" lvl="0" marL="0" rtl="0" algn="l">
              <a:spcBef>
                <a:spcPts val="0"/>
              </a:spcBef>
              <a:spcAft>
                <a:spcPts val="0"/>
              </a:spcAft>
              <a:buNone/>
            </a:pPr>
            <a:r>
              <a:rPr lang="tr">
                <a:latin typeface="Roboto"/>
                <a:ea typeface="Roboto"/>
                <a:cs typeface="Roboto"/>
                <a:sym typeface="Roboto"/>
              </a:rPr>
              <a:t>1389 Hz</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233" name="Google Shape;233;p23"/>
          <p:cNvSpPr txBox="1"/>
          <p:nvPr/>
        </p:nvSpPr>
        <p:spPr>
          <a:xfrm>
            <a:off x="7320150" y="3149150"/>
            <a:ext cx="1377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Roboto"/>
                <a:ea typeface="Roboto"/>
                <a:cs typeface="Roboto"/>
                <a:sym typeface="Roboto"/>
              </a:rPr>
              <a:t>3rd </a:t>
            </a:r>
            <a:r>
              <a:rPr lang="tr">
                <a:latin typeface="Roboto"/>
                <a:ea typeface="Roboto"/>
                <a:cs typeface="Roboto"/>
                <a:sym typeface="Roboto"/>
              </a:rPr>
              <a:t>mode:</a:t>
            </a:r>
            <a:endParaRPr>
              <a:latin typeface="Roboto"/>
              <a:ea typeface="Roboto"/>
              <a:cs typeface="Roboto"/>
              <a:sym typeface="Roboto"/>
            </a:endParaRPr>
          </a:p>
          <a:p>
            <a:pPr indent="0" lvl="0" marL="0" rtl="0" algn="l">
              <a:spcBef>
                <a:spcPts val="0"/>
              </a:spcBef>
              <a:spcAft>
                <a:spcPts val="0"/>
              </a:spcAft>
              <a:buNone/>
            </a:pPr>
            <a:r>
              <a:rPr lang="tr">
                <a:latin typeface="Roboto"/>
                <a:ea typeface="Roboto"/>
                <a:cs typeface="Roboto"/>
                <a:sym typeface="Roboto"/>
              </a:rPr>
              <a:t>1594 Hz</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234" name="Google Shape;234;p23"/>
          <p:cNvSpPr txBox="1"/>
          <p:nvPr/>
        </p:nvSpPr>
        <p:spPr>
          <a:xfrm>
            <a:off x="5758225" y="575100"/>
            <a:ext cx="76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Roboto"/>
                <a:ea typeface="Roboto"/>
                <a:cs typeface="Roboto"/>
                <a:sym typeface="Roboto"/>
              </a:rPr>
              <a:t>Do 4</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240" name="Google Shape;24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solidFill>
                  <a:schemeClr val="dk2"/>
                </a:solidFill>
              </a:rPr>
              <a:t>‹#›</a:t>
            </a:fld>
            <a:endParaRPr>
              <a:solidFill>
                <a:schemeClr val="dk2"/>
              </a:solidFill>
            </a:endParaRPr>
          </a:p>
        </p:txBody>
      </p:sp>
      <p:cxnSp>
        <p:nvCxnSpPr>
          <p:cNvPr id="241" name="Google Shape;241;p24"/>
          <p:cNvCxnSpPr/>
          <p:nvPr/>
        </p:nvCxnSpPr>
        <p:spPr>
          <a:xfrm>
            <a:off x="-14400" y="4583775"/>
            <a:ext cx="9172800" cy="12300"/>
          </a:xfrm>
          <a:prstGeom prst="straightConnector1">
            <a:avLst/>
          </a:prstGeom>
          <a:noFill/>
          <a:ln cap="flat" cmpd="sng" w="114300">
            <a:solidFill>
              <a:schemeClr val="dk2"/>
            </a:solidFill>
            <a:prstDash val="solid"/>
            <a:round/>
            <a:headEnd len="med" w="med" type="none"/>
            <a:tailEnd len="med" w="med" type="none"/>
          </a:ln>
        </p:spPr>
      </p:cxnSp>
      <p:pic>
        <p:nvPicPr>
          <p:cNvPr id="242" name="Google Shape;242;p24"/>
          <p:cNvPicPr preferRelativeResize="0"/>
          <p:nvPr/>
        </p:nvPicPr>
        <p:blipFill rotWithShape="1">
          <a:blip r:embed="rId3">
            <a:alphaModFix/>
          </a:blip>
          <a:srcRect b="0" l="0" r="0" t="0"/>
          <a:stretch/>
        </p:blipFill>
        <p:spPr>
          <a:xfrm>
            <a:off x="-14400" y="4497000"/>
            <a:ext cx="646500" cy="646500"/>
          </a:xfrm>
          <a:prstGeom prst="rect">
            <a:avLst/>
          </a:prstGeom>
          <a:noFill/>
          <a:ln>
            <a:noFill/>
          </a:ln>
        </p:spPr>
      </p:pic>
      <p:sp>
        <p:nvSpPr>
          <p:cNvPr id="243" name="Google Shape;243;p24"/>
          <p:cNvSpPr txBox="1"/>
          <p:nvPr/>
        </p:nvSpPr>
        <p:spPr>
          <a:xfrm>
            <a:off x="805625" y="4692775"/>
            <a:ext cx="43131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200">
                <a:latin typeface="Maven Pro"/>
                <a:ea typeface="Maven Pro"/>
                <a:cs typeface="Maven Pro"/>
                <a:sym typeface="Maven Pro"/>
              </a:rPr>
              <a:t>ME492 - TONGUE DRUM</a:t>
            </a:r>
            <a:endParaRPr sz="1200">
              <a:latin typeface="Maven Pro"/>
              <a:ea typeface="Maven Pro"/>
              <a:cs typeface="Maven Pro"/>
              <a:sym typeface="Maven Pro"/>
            </a:endParaRPr>
          </a:p>
        </p:txBody>
      </p:sp>
      <p:sp>
        <p:nvSpPr>
          <p:cNvPr id="244" name="Google Shape;244;p24"/>
          <p:cNvSpPr txBox="1"/>
          <p:nvPr/>
        </p:nvSpPr>
        <p:spPr>
          <a:xfrm>
            <a:off x="632100" y="557725"/>
            <a:ext cx="31110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chemeClr val="dk1"/>
              </a:solidFill>
              <a:latin typeface="Maven Pro"/>
              <a:ea typeface="Maven Pro"/>
              <a:cs typeface="Maven Pro"/>
              <a:sym typeface="Maven Pro"/>
            </a:endParaRPr>
          </a:p>
        </p:txBody>
      </p:sp>
      <p:sp>
        <p:nvSpPr>
          <p:cNvPr id="245" name="Google Shape;245;p24"/>
          <p:cNvSpPr txBox="1"/>
          <p:nvPr/>
        </p:nvSpPr>
        <p:spPr>
          <a:xfrm>
            <a:off x="750100" y="1189425"/>
            <a:ext cx="7286700" cy="259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
                <a:solidFill>
                  <a:schemeClr val="dk1"/>
                </a:solidFill>
                <a:latin typeface="Maven Pro"/>
                <a:ea typeface="Maven Pro"/>
                <a:cs typeface="Maven Pro"/>
                <a:sym typeface="Maven Pro"/>
              </a:rPr>
              <a:t>Fundamental tuning:</a:t>
            </a:r>
            <a:endParaRPr>
              <a:solidFill>
                <a:schemeClr val="dk1"/>
              </a:solidFill>
              <a:latin typeface="Maven Pro"/>
              <a:ea typeface="Maven Pro"/>
              <a:cs typeface="Maven Pro"/>
              <a:sym typeface="Maven Pro"/>
            </a:endParaRPr>
          </a:p>
          <a:p>
            <a:pPr indent="-317500" lvl="0" marL="457200" rtl="0" algn="l">
              <a:lnSpc>
                <a:spcPct val="100000"/>
              </a:lnSpc>
              <a:spcBef>
                <a:spcPts val="1000"/>
              </a:spcBef>
              <a:spcAft>
                <a:spcPts val="0"/>
              </a:spcAft>
              <a:buClr>
                <a:schemeClr val="dk1"/>
              </a:buClr>
              <a:buSzPts val="1400"/>
              <a:buFont typeface="Maven Pro"/>
              <a:buChar char="●"/>
            </a:pPr>
            <a:r>
              <a:rPr lang="tr">
                <a:solidFill>
                  <a:schemeClr val="dk1"/>
                </a:solidFill>
                <a:latin typeface="Maven Pro"/>
                <a:ea typeface="Maven Pro"/>
                <a:cs typeface="Maven Pro"/>
                <a:sym typeface="Maven Pro"/>
              </a:rPr>
              <a:t>If you add mass where there is a lot of motion (near the end of the tongue) you lower the frequency. You can do this by;</a:t>
            </a:r>
            <a:endParaRPr>
              <a:solidFill>
                <a:schemeClr val="dk1"/>
              </a:solidFill>
              <a:latin typeface="Maven Pro"/>
              <a:ea typeface="Maven Pro"/>
              <a:cs typeface="Maven Pro"/>
              <a:sym typeface="Maven Pro"/>
            </a:endParaRPr>
          </a:p>
          <a:p>
            <a:pPr indent="-317500" lvl="1" marL="914400" rtl="0" algn="l">
              <a:lnSpc>
                <a:spcPct val="100000"/>
              </a:lnSpc>
              <a:spcBef>
                <a:spcPts val="0"/>
              </a:spcBef>
              <a:spcAft>
                <a:spcPts val="0"/>
              </a:spcAft>
              <a:buClr>
                <a:schemeClr val="dk1"/>
              </a:buClr>
              <a:buSzPts val="1400"/>
              <a:buFont typeface="Maven Pro"/>
              <a:buChar char="○"/>
            </a:pPr>
            <a:r>
              <a:rPr lang="tr">
                <a:solidFill>
                  <a:schemeClr val="dk1"/>
                </a:solidFill>
                <a:latin typeface="Maven Pro"/>
                <a:ea typeface="Maven Pro"/>
                <a:cs typeface="Maven Pro"/>
                <a:sym typeface="Maven Pro"/>
              </a:rPr>
              <a:t>lengthening the tongue</a:t>
            </a:r>
            <a:endParaRPr>
              <a:solidFill>
                <a:schemeClr val="dk1"/>
              </a:solidFill>
              <a:latin typeface="Maven Pro"/>
              <a:ea typeface="Maven Pro"/>
              <a:cs typeface="Maven Pro"/>
              <a:sym typeface="Maven Pro"/>
            </a:endParaRPr>
          </a:p>
          <a:p>
            <a:pPr indent="-317500" lvl="1" marL="914400" rtl="0" algn="l">
              <a:lnSpc>
                <a:spcPct val="100000"/>
              </a:lnSpc>
              <a:spcBef>
                <a:spcPts val="0"/>
              </a:spcBef>
              <a:spcAft>
                <a:spcPts val="0"/>
              </a:spcAft>
              <a:buClr>
                <a:schemeClr val="dk1"/>
              </a:buClr>
              <a:buSzPts val="1400"/>
              <a:buFont typeface="Maven Pro"/>
              <a:buChar char="○"/>
            </a:pPr>
            <a:r>
              <a:rPr lang="tr">
                <a:solidFill>
                  <a:schemeClr val="dk1"/>
                </a:solidFill>
                <a:latin typeface="Maven Pro"/>
                <a:ea typeface="Maven Pro"/>
                <a:cs typeface="Maven Pro"/>
                <a:sym typeface="Maven Pro"/>
              </a:rPr>
              <a:t>sticking a mass, e.g. a magnet, to the end </a:t>
            </a:r>
            <a:endParaRPr>
              <a:solidFill>
                <a:schemeClr val="dk1"/>
              </a:solidFill>
              <a:latin typeface="Maven Pro"/>
              <a:ea typeface="Maven Pro"/>
              <a:cs typeface="Maven Pro"/>
              <a:sym typeface="Maven Pro"/>
            </a:endParaRPr>
          </a:p>
          <a:p>
            <a:pPr indent="-317500" lvl="0" marL="457200" rtl="0" algn="l">
              <a:lnSpc>
                <a:spcPct val="100000"/>
              </a:lnSpc>
              <a:spcBef>
                <a:spcPts val="1000"/>
              </a:spcBef>
              <a:spcAft>
                <a:spcPts val="0"/>
              </a:spcAft>
              <a:buClr>
                <a:schemeClr val="dk1"/>
              </a:buClr>
              <a:buSzPts val="1400"/>
              <a:buFont typeface="Maven Pro"/>
              <a:buChar char="●"/>
            </a:pPr>
            <a:r>
              <a:rPr lang="tr">
                <a:solidFill>
                  <a:schemeClr val="dk1"/>
                </a:solidFill>
                <a:latin typeface="Maven Pro"/>
                <a:ea typeface="Maven Pro"/>
                <a:cs typeface="Maven Pro"/>
                <a:sym typeface="Maven Pro"/>
              </a:rPr>
              <a:t>If you reduce rigidity in a region where there is a lot of flex (near the base of the tongue) you lower the frequency. You can do this by;</a:t>
            </a:r>
            <a:endParaRPr>
              <a:solidFill>
                <a:schemeClr val="dk1"/>
              </a:solidFill>
              <a:latin typeface="Maven Pro"/>
              <a:ea typeface="Maven Pro"/>
              <a:cs typeface="Maven Pro"/>
              <a:sym typeface="Maven Pro"/>
            </a:endParaRPr>
          </a:p>
          <a:p>
            <a:pPr indent="-317500" lvl="1" marL="914400" rtl="0" algn="l">
              <a:lnSpc>
                <a:spcPct val="100000"/>
              </a:lnSpc>
              <a:spcBef>
                <a:spcPts val="0"/>
              </a:spcBef>
              <a:spcAft>
                <a:spcPts val="0"/>
              </a:spcAft>
              <a:buClr>
                <a:schemeClr val="dk1"/>
              </a:buClr>
              <a:buSzPts val="1400"/>
              <a:buFont typeface="Maven Pro"/>
              <a:buChar char="○"/>
            </a:pPr>
            <a:r>
              <a:rPr lang="tr">
                <a:solidFill>
                  <a:schemeClr val="dk1"/>
                </a:solidFill>
                <a:latin typeface="Maven Pro"/>
                <a:ea typeface="Maven Pro"/>
                <a:cs typeface="Maven Pro"/>
                <a:sym typeface="Maven Pro"/>
              </a:rPr>
              <a:t>thinning the tongue</a:t>
            </a:r>
            <a:endParaRPr>
              <a:solidFill>
                <a:schemeClr val="dk1"/>
              </a:solidFill>
              <a:latin typeface="Maven Pro"/>
              <a:ea typeface="Maven Pro"/>
              <a:cs typeface="Maven Pro"/>
              <a:sym typeface="Maven Pro"/>
            </a:endParaRPr>
          </a:p>
          <a:p>
            <a:pPr indent="-317500" lvl="1" marL="914400" rtl="0" algn="l">
              <a:lnSpc>
                <a:spcPct val="100000"/>
              </a:lnSpc>
              <a:spcBef>
                <a:spcPts val="0"/>
              </a:spcBef>
              <a:spcAft>
                <a:spcPts val="0"/>
              </a:spcAft>
              <a:buClr>
                <a:schemeClr val="dk1"/>
              </a:buClr>
              <a:buSzPts val="1400"/>
              <a:buFont typeface="Maven Pro"/>
              <a:buChar char="○"/>
            </a:pPr>
            <a:r>
              <a:rPr lang="tr">
                <a:solidFill>
                  <a:schemeClr val="dk1"/>
                </a:solidFill>
                <a:latin typeface="Maven Pro"/>
                <a:ea typeface="Maven Pro"/>
                <a:cs typeface="Maven Pro"/>
                <a:sym typeface="Maven Pro"/>
              </a:rPr>
              <a:t>decreasing the width of the tongue near the base</a:t>
            </a:r>
            <a:endParaRPr>
              <a:solidFill>
                <a:schemeClr val="dk1"/>
              </a:solidFill>
              <a:latin typeface="Maven Pro"/>
              <a:ea typeface="Maven Pro"/>
              <a:cs typeface="Maven Pro"/>
              <a:sym typeface="Maven Pro"/>
            </a:endParaRPr>
          </a:p>
        </p:txBody>
      </p:sp>
      <p:sp>
        <p:nvSpPr>
          <p:cNvPr id="246" name="Google Shape;246;p24"/>
          <p:cNvSpPr txBox="1"/>
          <p:nvPr/>
        </p:nvSpPr>
        <p:spPr>
          <a:xfrm>
            <a:off x="632100" y="557725"/>
            <a:ext cx="31110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2000">
                <a:solidFill>
                  <a:schemeClr val="dk1"/>
                </a:solidFill>
                <a:latin typeface="Maven Pro"/>
                <a:ea typeface="Maven Pro"/>
                <a:cs typeface="Maven Pro"/>
                <a:sym typeface="Maven Pro"/>
              </a:rPr>
              <a:t>How to Tune?</a:t>
            </a:r>
            <a:endParaRPr b="1" sz="2000">
              <a:solidFill>
                <a:schemeClr val="dk1"/>
              </a:solidFill>
              <a:latin typeface="Maven Pro"/>
              <a:ea typeface="Maven Pro"/>
              <a:cs typeface="Maven Pro"/>
              <a:sym typeface="Maven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252" name="Google Shape;25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solidFill>
                  <a:schemeClr val="dk2"/>
                </a:solidFill>
              </a:rPr>
              <a:t>‹#›</a:t>
            </a:fld>
            <a:endParaRPr>
              <a:solidFill>
                <a:schemeClr val="dk2"/>
              </a:solidFill>
            </a:endParaRPr>
          </a:p>
        </p:txBody>
      </p:sp>
      <p:cxnSp>
        <p:nvCxnSpPr>
          <p:cNvPr id="253" name="Google Shape;253;p25"/>
          <p:cNvCxnSpPr/>
          <p:nvPr/>
        </p:nvCxnSpPr>
        <p:spPr>
          <a:xfrm>
            <a:off x="-14400" y="4583775"/>
            <a:ext cx="9172800" cy="12300"/>
          </a:xfrm>
          <a:prstGeom prst="straightConnector1">
            <a:avLst/>
          </a:prstGeom>
          <a:noFill/>
          <a:ln cap="flat" cmpd="sng" w="114300">
            <a:solidFill>
              <a:schemeClr val="dk2"/>
            </a:solidFill>
            <a:prstDash val="solid"/>
            <a:round/>
            <a:headEnd len="med" w="med" type="none"/>
            <a:tailEnd len="med" w="med" type="none"/>
          </a:ln>
        </p:spPr>
      </p:cxnSp>
      <p:pic>
        <p:nvPicPr>
          <p:cNvPr id="254" name="Google Shape;254;p25"/>
          <p:cNvPicPr preferRelativeResize="0"/>
          <p:nvPr/>
        </p:nvPicPr>
        <p:blipFill rotWithShape="1">
          <a:blip r:embed="rId3">
            <a:alphaModFix/>
          </a:blip>
          <a:srcRect b="0" l="0" r="0" t="0"/>
          <a:stretch/>
        </p:blipFill>
        <p:spPr>
          <a:xfrm>
            <a:off x="-14400" y="4497000"/>
            <a:ext cx="646500" cy="646500"/>
          </a:xfrm>
          <a:prstGeom prst="rect">
            <a:avLst/>
          </a:prstGeom>
          <a:noFill/>
          <a:ln>
            <a:noFill/>
          </a:ln>
        </p:spPr>
      </p:pic>
      <p:sp>
        <p:nvSpPr>
          <p:cNvPr id="255" name="Google Shape;255;p25"/>
          <p:cNvSpPr txBox="1"/>
          <p:nvPr/>
        </p:nvSpPr>
        <p:spPr>
          <a:xfrm>
            <a:off x="805625" y="4692775"/>
            <a:ext cx="43131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200">
                <a:latin typeface="Maven Pro"/>
                <a:ea typeface="Maven Pro"/>
                <a:cs typeface="Maven Pro"/>
                <a:sym typeface="Maven Pro"/>
              </a:rPr>
              <a:t>ME492 - TONGUE DRUM</a:t>
            </a:r>
            <a:endParaRPr sz="1200">
              <a:latin typeface="Maven Pro"/>
              <a:ea typeface="Maven Pro"/>
              <a:cs typeface="Maven Pro"/>
              <a:sym typeface="Maven Pro"/>
            </a:endParaRPr>
          </a:p>
        </p:txBody>
      </p:sp>
      <p:sp>
        <p:nvSpPr>
          <p:cNvPr id="256" name="Google Shape;256;p25"/>
          <p:cNvSpPr txBox="1"/>
          <p:nvPr/>
        </p:nvSpPr>
        <p:spPr>
          <a:xfrm>
            <a:off x="632100" y="557725"/>
            <a:ext cx="31110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2000">
                <a:solidFill>
                  <a:schemeClr val="dk1"/>
                </a:solidFill>
                <a:latin typeface="Maven Pro"/>
                <a:ea typeface="Maven Pro"/>
                <a:cs typeface="Maven Pro"/>
                <a:sym typeface="Maven Pro"/>
              </a:rPr>
              <a:t>Tongue Shape</a:t>
            </a:r>
            <a:endParaRPr b="1" sz="2000">
              <a:solidFill>
                <a:schemeClr val="dk1"/>
              </a:solidFill>
              <a:latin typeface="Maven Pro"/>
              <a:ea typeface="Maven Pro"/>
              <a:cs typeface="Maven Pro"/>
              <a:sym typeface="Maven Pro"/>
            </a:endParaRPr>
          </a:p>
        </p:txBody>
      </p:sp>
      <p:sp>
        <p:nvSpPr>
          <p:cNvPr id="257" name="Google Shape;257;p25"/>
          <p:cNvSpPr txBox="1"/>
          <p:nvPr/>
        </p:nvSpPr>
        <p:spPr>
          <a:xfrm>
            <a:off x="750100" y="1189425"/>
            <a:ext cx="7286700" cy="2595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500">
              <a:solidFill>
                <a:schemeClr val="dk1"/>
              </a:solidFill>
              <a:latin typeface="Maven Pro"/>
              <a:ea typeface="Maven Pro"/>
              <a:cs typeface="Maven Pro"/>
              <a:sym typeface="Maven Pro"/>
            </a:endParaRPr>
          </a:p>
        </p:txBody>
      </p:sp>
      <p:pic>
        <p:nvPicPr>
          <p:cNvPr id="258" name="Google Shape;258;p25"/>
          <p:cNvPicPr preferRelativeResize="0"/>
          <p:nvPr/>
        </p:nvPicPr>
        <p:blipFill>
          <a:blip r:embed="rId4">
            <a:alphaModFix/>
          </a:blip>
          <a:stretch>
            <a:fillRect/>
          </a:stretch>
        </p:blipFill>
        <p:spPr>
          <a:xfrm>
            <a:off x="485819" y="1018219"/>
            <a:ext cx="2432400" cy="2391975"/>
          </a:xfrm>
          <a:prstGeom prst="rect">
            <a:avLst/>
          </a:prstGeom>
          <a:noFill/>
          <a:ln>
            <a:noFill/>
          </a:ln>
        </p:spPr>
      </p:pic>
      <p:pic>
        <p:nvPicPr>
          <p:cNvPr id="259" name="Google Shape;259;p25"/>
          <p:cNvPicPr preferRelativeResize="0"/>
          <p:nvPr/>
        </p:nvPicPr>
        <p:blipFill>
          <a:blip r:embed="rId5">
            <a:alphaModFix/>
          </a:blip>
          <a:stretch>
            <a:fillRect/>
          </a:stretch>
        </p:blipFill>
        <p:spPr>
          <a:xfrm>
            <a:off x="6043600" y="1094426"/>
            <a:ext cx="2432400" cy="2363228"/>
          </a:xfrm>
          <a:prstGeom prst="rect">
            <a:avLst/>
          </a:prstGeom>
          <a:noFill/>
          <a:ln>
            <a:noFill/>
          </a:ln>
        </p:spPr>
      </p:pic>
      <p:pic>
        <p:nvPicPr>
          <p:cNvPr id="260" name="Google Shape;260;p25"/>
          <p:cNvPicPr preferRelativeResize="0"/>
          <p:nvPr/>
        </p:nvPicPr>
        <p:blipFill rotWithShape="1">
          <a:blip r:embed="rId6">
            <a:alphaModFix/>
          </a:blip>
          <a:srcRect b="1512" l="0" r="0" t="2757"/>
          <a:stretch/>
        </p:blipFill>
        <p:spPr>
          <a:xfrm>
            <a:off x="3231700" y="1111075"/>
            <a:ext cx="2323501" cy="2295450"/>
          </a:xfrm>
          <a:prstGeom prst="rect">
            <a:avLst/>
          </a:prstGeom>
          <a:noFill/>
          <a:ln>
            <a:noFill/>
          </a:ln>
        </p:spPr>
      </p:pic>
      <p:sp>
        <p:nvSpPr>
          <p:cNvPr id="261" name="Google Shape;261;p25"/>
          <p:cNvSpPr txBox="1"/>
          <p:nvPr/>
        </p:nvSpPr>
        <p:spPr>
          <a:xfrm>
            <a:off x="896525" y="3499375"/>
            <a:ext cx="131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Maven Pro"/>
                <a:ea typeface="Maven Pro"/>
                <a:cs typeface="Maven Pro"/>
                <a:sym typeface="Maven Pro"/>
              </a:rPr>
              <a:t>Rectangular</a:t>
            </a:r>
            <a:endParaRPr>
              <a:latin typeface="Maven Pro"/>
              <a:ea typeface="Maven Pro"/>
              <a:cs typeface="Maven Pro"/>
              <a:sym typeface="Maven Pro"/>
            </a:endParaRPr>
          </a:p>
        </p:txBody>
      </p:sp>
      <p:sp>
        <p:nvSpPr>
          <p:cNvPr id="262" name="Google Shape;262;p25"/>
          <p:cNvSpPr txBox="1"/>
          <p:nvPr/>
        </p:nvSpPr>
        <p:spPr>
          <a:xfrm>
            <a:off x="3883150" y="3499375"/>
            <a:ext cx="116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Maven Pro"/>
                <a:ea typeface="Maven Pro"/>
                <a:cs typeface="Maven Pro"/>
                <a:sym typeface="Maven Pro"/>
              </a:rPr>
              <a:t>Rounded</a:t>
            </a:r>
            <a:endParaRPr>
              <a:latin typeface="Maven Pro"/>
              <a:ea typeface="Maven Pro"/>
              <a:cs typeface="Maven Pro"/>
              <a:sym typeface="Maven Pro"/>
            </a:endParaRPr>
          </a:p>
        </p:txBody>
      </p:sp>
      <p:sp>
        <p:nvSpPr>
          <p:cNvPr id="263" name="Google Shape;263;p25"/>
          <p:cNvSpPr txBox="1"/>
          <p:nvPr/>
        </p:nvSpPr>
        <p:spPr>
          <a:xfrm>
            <a:off x="6925450" y="3499375"/>
            <a:ext cx="98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Maven Pro"/>
                <a:ea typeface="Maven Pro"/>
                <a:cs typeface="Maven Pro"/>
                <a:sym typeface="Maven Pro"/>
              </a:rPr>
              <a:t>Split</a:t>
            </a:r>
            <a:endParaRPr>
              <a:latin typeface="Maven Pro"/>
              <a:ea typeface="Maven Pro"/>
              <a:cs typeface="Maven Pro"/>
              <a:sym typeface="Maven Pro"/>
            </a:endParaRPr>
          </a:p>
        </p:txBody>
      </p:sp>
      <p:sp>
        <p:nvSpPr>
          <p:cNvPr id="264" name="Google Shape;264;p25"/>
          <p:cNvSpPr txBox="1"/>
          <p:nvPr/>
        </p:nvSpPr>
        <p:spPr>
          <a:xfrm>
            <a:off x="2425900" y="3410200"/>
            <a:ext cx="45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000">
                <a:latin typeface="Roboto"/>
                <a:ea typeface="Roboto"/>
                <a:cs typeface="Roboto"/>
                <a:sym typeface="Roboto"/>
              </a:rPr>
              <a:t>[11]</a:t>
            </a:r>
            <a:endParaRPr sz="1000">
              <a:latin typeface="Roboto"/>
              <a:ea typeface="Roboto"/>
              <a:cs typeface="Roboto"/>
              <a:sym typeface="Roboto"/>
            </a:endParaRPr>
          </a:p>
        </p:txBody>
      </p:sp>
      <p:sp>
        <p:nvSpPr>
          <p:cNvPr id="265" name="Google Shape;265;p25"/>
          <p:cNvSpPr txBox="1"/>
          <p:nvPr/>
        </p:nvSpPr>
        <p:spPr>
          <a:xfrm>
            <a:off x="5098000" y="3410200"/>
            <a:ext cx="45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000">
                <a:latin typeface="Roboto"/>
                <a:ea typeface="Roboto"/>
                <a:cs typeface="Roboto"/>
                <a:sym typeface="Roboto"/>
              </a:rPr>
              <a:t>[12]</a:t>
            </a:r>
            <a:endParaRPr sz="1000">
              <a:latin typeface="Roboto"/>
              <a:ea typeface="Roboto"/>
              <a:cs typeface="Roboto"/>
              <a:sym typeface="Roboto"/>
            </a:endParaRPr>
          </a:p>
        </p:txBody>
      </p:sp>
      <p:sp>
        <p:nvSpPr>
          <p:cNvPr id="266" name="Google Shape;266;p25"/>
          <p:cNvSpPr txBox="1"/>
          <p:nvPr/>
        </p:nvSpPr>
        <p:spPr>
          <a:xfrm>
            <a:off x="8015250" y="3457650"/>
            <a:ext cx="45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000">
                <a:latin typeface="Roboto"/>
                <a:ea typeface="Roboto"/>
                <a:cs typeface="Roboto"/>
                <a:sym typeface="Roboto"/>
              </a:rPr>
              <a:t>[13]</a:t>
            </a:r>
            <a:endParaRPr sz="10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272" name="Google Shape;27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solidFill>
                  <a:schemeClr val="dk2"/>
                </a:solidFill>
              </a:rPr>
              <a:t>‹#›</a:t>
            </a:fld>
            <a:endParaRPr>
              <a:solidFill>
                <a:schemeClr val="dk2"/>
              </a:solidFill>
            </a:endParaRPr>
          </a:p>
        </p:txBody>
      </p:sp>
      <p:cxnSp>
        <p:nvCxnSpPr>
          <p:cNvPr id="273" name="Google Shape;273;p26"/>
          <p:cNvCxnSpPr/>
          <p:nvPr/>
        </p:nvCxnSpPr>
        <p:spPr>
          <a:xfrm>
            <a:off x="-14400" y="4583775"/>
            <a:ext cx="9172800" cy="12300"/>
          </a:xfrm>
          <a:prstGeom prst="straightConnector1">
            <a:avLst/>
          </a:prstGeom>
          <a:noFill/>
          <a:ln cap="flat" cmpd="sng" w="114300">
            <a:solidFill>
              <a:schemeClr val="dk2"/>
            </a:solidFill>
            <a:prstDash val="solid"/>
            <a:round/>
            <a:headEnd len="med" w="med" type="none"/>
            <a:tailEnd len="med" w="med" type="none"/>
          </a:ln>
        </p:spPr>
      </p:cxnSp>
      <p:pic>
        <p:nvPicPr>
          <p:cNvPr id="274" name="Google Shape;274;p26"/>
          <p:cNvPicPr preferRelativeResize="0"/>
          <p:nvPr/>
        </p:nvPicPr>
        <p:blipFill rotWithShape="1">
          <a:blip r:embed="rId3">
            <a:alphaModFix/>
          </a:blip>
          <a:srcRect b="0" l="0" r="0" t="0"/>
          <a:stretch/>
        </p:blipFill>
        <p:spPr>
          <a:xfrm>
            <a:off x="-14400" y="4497000"/>
            <a:ext cx="646500" cy="646500"/>
          </a:xfrm>
          <a:prstGeom prst="rect">
            <a:avLst/>
          </a:prstGeom>
          <a:noFill/>
          <a:ln>
            <a:noFill/>
          </a:ln>
        </p:spPr>
      </p:pic>
      <p:sp>
        <p:nvSpPr>
          <p:cNvPr id="275" name="Google Shape;275;p26"/>
          <p:cNvSpPr txBox="1"/>
          <p:nvPr/>
        </p:nvSpPr>
        <p:spPr>
          <a:xfrm>
            <a:off x="805625" y="4692775"/>
            <a:ext cx="43131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200">
                <a:latin typeface="Maven Pro"/>
                <a:ea typeface="Maven Pro"/>
                <a:cs typeface="Maven Pro"/>
                <a:sym typeface="Maven Pro"/>
              </a:rPr>
              <a:t>ME492 - TONGUE DRUM</a:t>
            </a:r>
            <a:endParaRPr sz="1200">
              <a:latin typeface="Maven Pro"/>
              <a:ea typeface="Maven Pro"/>
              <a:cs typeface="Maven Pro"/>
              <a:sym typeface="Maven Pro"/>
            </a:endParaRPr>
          </a:p>
        </p:txBody>
      </p:sp>
      <p:sp>
        <p:nvSpPr>
          <p:cNvPr id="276" name="Google Shape;276;p26"/>
          <p:cNvSpPr txBox="1"/>
          <p:nvPr/>
        </p:nvSpPr>
        <p:spPr>
          <a:xfrm>
            <a:off x="632100" y="557725"/>
            <a:ext cx="31110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2000">
                <a:solidFill>
                  <a:schemeClr val="dk1"/>
                </a:solidFill>
                <a:latin typeface="Maven Pro"/>
                <a:ea typeface="Maven Pro"/>
                <a:cs typeface="Maven Pro"/>
                <a:sym typeface="Maven Pro"/>
              </a:rPr>
              <a:t>Benchmarking</a:t>
            </a:r>
            <a:endParaRPr b="1" sz="2000">
              <a:solidFill>
                <a:schemeClr val="dk1"/>
              </a:solidFill>
              <a:latin typeface="Maven Pro"/>
              <a:ea typeface="Maven Pro"/>
              <a:cs typeface="Maven Pro"/>
              <a:sym typeface="Maven Pro"/>
            </a:endParaRPr>
          </a:p>
        </p:txBody>
      </p:sp>
      <p:pic>
        <p:nvPicPr>
          <p:cNvPr id="277" name="Google Shape;277;p26"/>
          <p:cNvPicPr preferRelativeResize="0"/>
          <p:nvPr/>
        </p:nvPicPr>
        <p:blipFill rotWithShape="1">
          <a:blip r:embed="rId4">
            <a:alphaModFix/>
          </a:blip>
          <a:srcRect b="3938" l="13230" r="9668" t="6751"/>
          <a:stretch/>
        </p:blipFill>
        <p:spPr>
          <a:xfrm>
            <a:off x="807588" y="1296028"/>
            <a:ext cx="2760013" cy="2397876"/>
          </a:xfrm>
          <a:prstGeom prst="rect">
            <a:avLst/>
          </a:prstGeom>
          <a:noFill/>
          <a:ln>
            <a:noFill/>
          </a:ln>
          <a:effectLst>
            <a:outerShdw blurRad="57150" rotWithShape="0" algn="bl" dir="5400000" dist="19050">
              <a:srgbClr val="000000">
                <a:alpha val="50000"/>
              </a:srgbClr>
            </a:outerShdw>
          </a:effectLst>
        </p:spPr>
      </p:pic>
      <p:pic>
        <p:nvPicPr>
          <p:cNvPr id="278" name="Google Shape;278;p26" title="french_drum.mp3">
            <a:hlinkClick r:id="rId5"/>
          </p:cNvPr>
          <p:cNvPicPr preferRelativeResize="0"/>
          <p:nvPr/>
        </p:nvPicPr>
        <p:blipFill>
          <a:blip r:embed="rId6">
            <a:alphaModFix/>
          </a:blip>
          <a:stretch>
            <a:fillRect/>
          </a:stretch>
        </p:blipFill>
        <p:spPr>
          <a:xfrm>
            <a:off x="4856638" y="3421287"/>
            <a:ext cx="407775" cy="407775"/>
          </a:xfrm>
          <a:prstGeom prst="rect">
            <a:avLst/>
          </a:prstGeom>
          <a:noFill/>
          <a:ln>
            <a:noFill/>
          </a:ln>
        </p:spPr>
      </p:pic>
      <p:sp>
        <p:nvSpPr>
          <p:cNvPr id="279" name="Google Shape;279;p26"/>
          <p:cNvSpPr txBox="1"/>
          <p:nvPr/>
        </p:nvSpPr>
        <p:spPr>
          <a:xfrm>
            <a:off x="4199375" y="2551125"/>
            <a:ext cx="1722300" cy="8313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0"/>
              </a:spcAft>
              <a:buNone/>
            </a:pPr>
            <a:r>
              <a:rPr lang="tr">
                <a:latin typeface="Maven Pro"/>
                <a:ea typeface="Maven Pro"/>
                <a:cs typeface="Maven Pro"/>
                <a:sym typeface="Maven Pro"/>
              </a:rPr>
              <a:t>Fourier transform analysis of the recording</a:t>
            </a:r>
            <a:endParaRPr>
              <a:latin typeface="Maven Pro"/>
              <a:ea typeface="Maven Pro"/>
              <a:cs typeface="Maven Pro"/>
              <a:sym typeface="Maven Pro"/>
            </a:endParaRPr>
          </a:p>
        </p:txBody>
      </p:sp>
      <p:sp>
        <p:nvSpPr>
          <p:cNvPr id="280" name="Google Shape;280;p26"/>
          <p:cNvSpPr txBox="1"/>
          <p:nvPr/>
        </p:nvSpPr>
        <p:spPr>
          <a:xfrm>
            <a:off x="4199375" y="1324125"/>
            <a:ext cx="34902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aven Pro"/>
              <a:buChar char="●"/>
            </a:pPr>
            <a:r>
              <a:rPr lang="tr">
                <a:latin typeface="Maven Pro"/>
                <a:ea typeface="Maven Pro"/>
                <a:cs typeface="Maven Pro"/>
                <a:sym typeface="Maven Pro"/>
              </a:rPr>
              <a:t>20 pound propane tank</a:t>
            </a:r>
            <a:endParaRPr>
              <a:latin typeface="Maven Pro"/>
              <a:ea typeface="Maven Pro"/>
              <a:cs typeface="Maven Pro"/>
              <a:sym typeface="Maven Pro"/>
            </a:endParaRPr>
          </a:p>
          <a:p>
            <a:pPr indent="-317500" lvl="0" marL="457200" rtl="0" algn="l">
              <a:spcBef>
                <a:spcPts val="0"/>
              </a:spcBef>
              <a:spcAft>
                <a:spcPts val="0"/>
              </a:spcAft>
              <a:buSzPts val="1400"/>
              <a:buFont typeface="Maven Pro"/>
              <a:buChar char="●"/>
            </a:pPr>
            <a:r>
              <a:rPr lang="tr">
                <a:latin typeface="Maven Pro"/>
                <a:ea typeface="Maven Pro"/>
                <a:cs typeface="Maven Pro"/>
                <a:sym typeface="Maven Pro"/>
              </a:rPr>
              <a:t>Mi minor pentatonic scale           (164 - 391 Hz)</a:t>
            </a:r>
            <a:endParaRPr>
              <a:latin typeface="Maven Pro"/>
              <a:ea typeface="Maven Pro"/>
              <a:cs typeface="Maven Pro"/>
              <a:sym typeface="Maven Pro"/>
            </a:endParaRPr>
          </a:p>
          <a:p>
            <a:pPr indent="-317500" lvl="0" marL="457200" rtl="0" algn="l">
              <a:spcBef>
                <a:spcPts val="0"/>
              </a:spcBef>
              <a:spcAft>
                <a:spcPts val="0"/>
              </a:spcAft>
              <a:buSzPts val="1400"/>
              <a:buFont typeface="Maven Pro"/>
              <a:buChar char="●"/>
            </a:pPr>
            <a:r>
              <a:rPr lang="tr">
                <a:latin typeface="Maven Pro"/>
                <a:ea typeface="Maven Pro"/>
                <a:cs typeface="Maven Pro"/>
                <a:sym typeface="Maven Pro"/>
              </a:rPr>
              <a:t>Exact dimensions and thickness</a:t>
            </a:r>
            <a:endParaRPr>
              <a:latin typeface="Maven Pro"/>
              <a:ea typeface="Maven Pro"/>
              <a:cs typeface="Maven Pro"/>
              <a:sym typeface="Maven Pro"/>
            </a:endParaRPr>
          </a:p>
        </p:txBody>
      </p:sp>
      <p:sp>
        <p:nvSpPr>
          <p:cNvPr id="281" name="Google Shape;281;p26"/>
          <p:cNvSpPr txBox="1"/>
          <p:nvPr/>
        </p:nvSpPr>
        <p:spPr>
          <a:xfrm>
            <a:off x="3567600" y="3355200"/>
            <a:ext cx="45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000">
                <a:latin typeface="Roboto"/>
                <a:ea typeface="Roboto"/>
                <a:cs typeface="Roboto"/>
                <a:sym typeface="Roboto"/>
              </a:rPr>
              <a:t>[14]</a:t>
            </a:r>
            <a:endParaRPr sz="1000">
              <a:latin typeface="Roboto"/>
              <a:ea typeface="Roboto"/>
              <a:cs typeface="Roboto"/>
              <a:sym typeface="Roboto"/>
            </a:endParaRPr>
          </a:p>
        </p:txBody>
      </p:sp>
      <p:sp>
        <p:nvSpPr>
          <p:cNvPr id="282" name="Google Shape;282;p26"/>
          <p:cNvSpPr txBox="1"/>
          <p:nvPr/>
        </p:nvSpPr>
        <p:spPr>
          <a:xfrm>
            <a:off x="6446225" y="2551125"/>
            <a:ext cx="1774200" cy="10467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0"/>
              </a:spcAft>
              <a:buNone/>
            </a:pPr>
            <a:r>
              <a:rPr lang="tr">
                <a:latin typeface="Maven Pro"/>
                <a:ea typeface="Maven Pro"/>
                <a:cs typeface="Maven Pro"/>
                <a:sym typeface="Maven Pro"/>
              </a:rPr>
              <a:t>Acoustic and structural analysis in ANSYS</a:t>
            </a:r>
            <a:endParaRPr>
              <a:latin typeface="Maven Pro"/>
              <a:ea typeface="Maven Pro"/>
              <a:cs typeface="Maven Pro"/>
              <a:sym typeface="Maven Pro"/>
            </a:endParaRPr>
          </a:p>
          <a:p>
            <a:pPr indent="0" lvl="0" marL="0" rtl="0" algn="l">
              <a:spcBef>
                <a:spcPts val="0"/>
              </a:spcBef>
              <a:spcAft>
                <a:spcPts val="0"/>
              </a:spcAft>
              <a:buNone/>
            </a:pPr>
            <a:r>
              <a:t/>
            </a:r>
            <a:endParaRPr>
              <a:latin typeface="Roboto"/>
              <a:ea typeface="Roboto"/>
              <a:cs typeface="Roboto"/>
              <a:sym typeface="Roboto"/>
            </a:endParaRPr>
          </a:p>
        </p:txBody>
      </p:sp>
      <p:sp>
        <p:nvSpPr>
          <p:cNvPr id="283" name="Google Shape;283;p26"/>
          <p:cNvSpPr txBox="1"/>
          <p:nvPr/>
        </p:nvSpPr>
        <p:spPr>
          <a:xfrm>
            <a:off x="5936900" y="2766675"/>
            <a:ext cx="64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Maven Pro"/>
                <a:ea typeface="Maven Pro"/>
                <a:cs typeface="Maven Pro"/>
                <a:sym typeface="Maven Pro"/>
              </a:rPr>
              <a:t>vs.</a:t>
            </a:r>
            <a:endParaRPr>
              <a:latin typeface="Maven Pro"/>
              <a:ea typeface="Maven Pro"/>
              <a:cs typeface="Maven Pro"/>
              <a:sym typeface="Maven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27"/>
          <p:cNvPicPr preferRelativeResize="0"/>
          <p:nvPr/>
        </p:nvPicPr>
        <p:blipFill>
          <a:blip r:embed="rId3">
            <a:alphaModFix/>
          </a:blip>
          <a:stretch>
            <a:fillRect/>
          </a:stretch>
        </p:blipFill>
        <p:spPr>
          <a:xfrm>
            <a:off x="4399702" y="974225"/>
            <a:ext cx="3952352" cy="3030975"/>
          </a:xfrm>
          <a:prstGeom prst="rect">
            <a:avLst/>
          </a:prstGeom>
          <a:noFill/>
          <a:ln>
            <a:noFill/>
          </a:ln>
        </p:spPr>
      </p:pic>
      <p:sp>
        <p:nvSpPr>
          <p:cNvPr id="289" name="Google Shape;28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290" name="Google Shape;29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solidFill>
                  <a:schemeClr val="dk2"/>
                </a:solidFill>
              </a:rPr>
              <a:t>‹#›</a:t>
            </a:fld>
            <a:endParaRPr>
              <a:solidFill>
                <a:schemeClr val="dk2"/>
              </a:solidFill>
            </a:endParaRPr>
          </a:p>
        </p:txBody>
      </p:sp>
      <p:cxnSp>
        <p:nvCxnSpPr>
          <p:cNvPr id="291" name="Google Shape;291;p27"/>
          <p:cNvCxnSpPr/>
          <p:nvPr/>
        </p:nvCxnSpPr>
        <p:spPr>
          <a:xfrm>
            <a:off x="-14400" y="4583775"/>
            <a:ext cx="9172800" cy="12300"/>
          </a:xfrm>
          <a:prstGeom prst="straightConnector1">
            <a:avLst/>
          </a:prstGeom>
          <a:noFill/>
          <a:ln cap="flat" cmpd="sng" w="114300">
            <a:solidFill>
              <a:schemeClr val="dk2"/>
            </a:solidFill>
            <a:prstDash val="solid"/>
            <a:round/>
            <a:headEnd len="med" w="med" type="none"/>
            <a:tailEnd len="med" w="med" type="none"/>
          </a:ln>
        </p:spPr>
      </p:cxnSp>
      <p:pic>
        <p:nvPicPr>
          <p:cNvPr id="292" name="Google Shape;292;p27"/>
          <p:cNvPicPr preferRelativeResize="0"/>
          <p:nvPr/>
        </p:nvPicPr>
        <p:blipFill rotWithShape="1">
          <a:blip r:embed="rId4">
            <a:alphaModFix/>
          </a:blip>
          <a:srcRect b="0" l="0" r="0" t="0"/>
          <a:stretch/>
        </p:blipFill>
        <p:spPr>
          <a:xfrm>
            <a:off x="-14400" y="4497000"/>
            <a:ext cx="646500" cy="646500"/>
          </a:xfrm>
          <a:prstGeom prst="rect">
            <a:avLst/>
          </a:prstGeom>
          <a:noFill/>
          <a:ln>
            <a:noFill/>
          </a:ln>
        </p:spPr>
      </p:pic>
      <p:sp>
        <p:nvSpPr>
          <p:cNvPr id="293" name="Google Shape;293;p27"/>
          <p:cNvSpPr txBox="1"/>
          <p:nvPr/>
        </p:nvSpPr>
        <p:spPr>
          <a:xfrm>
            <a:off x="805625" y="4692775"/>
            <a:ext cx="43131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200">
                <a:latin typeface="Maven Pro"/>
                <a:ea typeface="Maven Pro"/>
                <a:cs typeface="Maven Pro"/>
                <a:sym typeface="Maven Pro"/>
              </a:rPr>
              <a:t>ME492 - TONGUE DRUM</a:t>
            </a:r>
            <a:endParaRPr sz="1200">
              <a:latin typeface="Maven Pro"/>
              <a:ea typeface="Maven Pro"/>
              <a:cs typeface="Maven Pro"/>
              <a:sym typeface="Maven Pro"/>
            </a:endParaRPr>
          </a:p>
        </p:txBody>
      </p:sp>
      <p:sp>
        <p:nvSpPr>
          <p:cNvPr id="294" name="Google Shape;294;p27"/>
          <p:cNvSpPr txBox="1"/>
          <p:nvPr/>
        </p:nvSpPr>
        <p:spPr>
          <a:xfrm>
            <a:off x="632100" y="557725"/>
            <a:ext cx="31110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chemeClr val="dk1"/>
              </a:solidFill>
              <a:latin typeface="Maven Pro"/>
              <a:ea typeface="Maven Pro"/>
              <a:cs typeface="Maven Pro"/>
              <a:sym typeface="Maven Pro"/>
            </a:endParaRPr>
          </a:p>
        </p:txBody>
      </p:sp>
      <p:sp>
        <p:nvSpPr>
          <p:cNvPr id="295" name="Google Shape;295;p27"/>
          <p:cNvSpPr txBox="1"/>
          <p:nvPr/>
        </p:nvSpPr>
        <p:spPr>
          <a:xfrm>
            <a:off x="975588" y="1617975"/>
            <a:ext cx="1847700" cy="393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tr" sz="1300">
                <a:solidFill>
                  <a:srgbClr val="222222"/>
                </a:solidFill>
                <a:latin typeface="Maven Pro"/>
                <a:ea typeface="Maven Pro"/>
                <a:cs typeface="Maven Pro"/>
                <a:sym typeface="Maven Pro"/>
              </a:rPr>
              <a:t>Structural modes</a:t>
            </a:r>
            <a:endParaRPr sz="1300">
              <a:solidFill>
                <a:srgbClr val="222222"/>
              </a:solidFill>
              <a:latin typeface="Maven Pro"/>
              <a:ea typeface="Maven Pro"/>
              <a:cs typeface="Maven Pro"/>
              <a:sym typeface="Maven Pro"/>
            </a:endParaRPr>
          </a:p>
        </p:txBody>
      </p:sp>
      <p:sp>
        <p:nvSpPr>
          <p:cNvPr id="296" name="Google Shape;296;p27"/>
          <p:cNvSpPr txBox="1"/>
          <p:nvPr/>
        </p:nvSpPr>
        <p:spPr>
          <a:xfrm>
            <a:off x="5016369" y="269125"/>
            <a:ext cx="735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tr" sz="1200">
                <a:latin typeface="Roboto"/>
                <a:ea typeface="Roboto"/>
                <a:cs typeface="Roboto"/>
                <a:sym typeface="Roboto"/>
              </a:rPr>
              <a:t>Mi 3</a:t>
            </a:r>
            <a:endParaRPr sz="1200">
              <a:latin typeface="Roboto"/>
              <a:ea typeface="Roboto"/>
              <a:cs typeface="Roboto"/>
              <a:sym typeface="Roboto"/>
            </a:endParaRPr>
          </a:p>
          <a:p>
            <a:pPr indent="0" lvl="0" marL="0" rtl="0" algn="ctr">
              <a:spcBef>
                <a:spcPts val="0"/>
              </a:spcBef>
              <a:spcAft>
                <a:spcPts val="0"/>
              </a:spcAft>
              <a:buNone/>
            </a:pPr>
            <a:r>
              <a:rPr lang="tr" sz="1200">
                <a:latin typeface="Roboto"/>
                <a:ea typeface="Roboto"/>
                <a:cs typeface="Roboto"/>
                <a:sym typeface="Roboto"/>
              </a:rPr>
              <a:t>163 Hz</a:t>
            </a:r>
            <a:endParaRPr sz="1200">
              <a:latin typeface="Roboto"/>
              <a:ea typeface="Roboto"/>
              <a:cs typeface="Roboto"/>
              <a:sym typeface="Roboto"/>
            </a:endParaRPr>
          </a:p>
          <a:p>
            <a:pPr indent="0" lvl="0" marL="0" rtl="0" algn="ctr">
              <a:spcBef>
                <a:spcPts val="0"/>
              </a:spcBef>
              <a:spcAft>
                <a:spcPts val="0"/>
              </a:spcAft>
              <a:buNone/>
            </a:pPr>
            <a:r>
              <a:rPr lang="tr" sz="1200">
                <a:latin typeface="Roboto"/>
                <a:ea typeface="Roboto"/>
                <a:cs typeface="Roboto"/>
                <a:sym typeface="Roboto"/>
              </a:rPr>
              <a:t>1</a:t>
            </a:r>
            <a:endParaRPr sz="1200">
              <a:latin typeface="Roboto"/>
              <a:ea typeface="Roboto"/>
              <a:cs typeface="Roboto"/>
              <a:sym typeface="Roboto"/>
            </a:endParaRPr>
          </a:p>
        </p:txBody>
      </p:sp>
      <p:sp>
        <p:nvSpPr>
          <p:cNvPr id="297" name="Google Shape;297;p27"/>
          <p:cNvSpPr txBox="1"/>
          <p:nvPr/>
        </p:nvSpPr>
        <p:spPr>
          <a:xfrm>
            <a:off x="7065475" y="1749025"/>
            <a:ext cx="801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tr" sz="1200">
                <a:latin typeface="Roboto"/>
                <a:ea typeface="Roboto"/>
                <a:cs typeface="Roboto"/>
                <a:sym typeface="Roboto"/>
              </a:rPr>
              <a:t>961 Hz</a:t>
            </a:r>
            <a:endParaRPr sz="1200">
              <a:latin typeface="Roboto"/>
              <a:ea typeface="Roboto"/>
              <a:cs typeface="Roboto"/>
              <a:sym typeface="Roboto"/>
            </a:endParaRPr>
          </a:p>
          <a:p>
            <a:pPr indent="0" lvl="0" marL="0" rtl="0" algn="ctr">
              <a:spcBef>
                <a:spcPts val="0"/>
              </a:spcBef>
              <a:spcAft>
                <a:spcPts val="0"/>
              </a:spcAft>
              <a:buNone/>
            </a:pPr>
            <a:r>
              <a:rPr lang="tr" sz="1200">
                <a:latin typeface="Roboto"/>
                <a:ea typeface="Roboto"/>
                <a:cs typeface="Roboto"/>
                <a:sym typeface="Roboto"/>
              </a:rPr>
              <a:t>3</a:t>
            </a:r>
            <a:endParaRPr sz="1200">
              <a:latin typeface="Roboto"/>
              <a:ea typeface="Roboto"/>
              <a:cs typeface="Roboto"/>
              <a:sym typeface="Roboto"/>
            </a:endParaRPr>
          </a:p>
        </p:txBody>
      </p:sp>
      <p:cxnSp>
        <p:nvCxnSpPr>
          <p:cNvPr id="298" name="Google Shape;298;p27"/>
          <p:cNvCxnSpPr/>
          <p:nvPr/>
        </p:nvCxnSpPr>
        <p:spPr>
          <a:xfrm>
            <a:off x="6587900" y="980450"/>
            <a:ext cx="0" cy="1252200"/>
          </a:xfrm>
          <a:prstGeom prst="straightConnector1">
            <a:avLst/>
          </a:prstGeom>
          <a:noFill/>
          <a:ln cap="flat" cmpd="sng" w="19050">
            <a:solidFill>
              <a:srgbClr val="351C75"/>
            </a:solidFill>
            <a:prstDash val="solid"/>
            <a:round/>
            <a:headEnd len="med" w="med" type="stealth"/>
            <a:tailEnd len="med" w="med" type="triangle"/>
          </a:ln>
        </p:spPr>
      </p:cxnSp>
      <p:sp>
        <p:nvSpPr>
          <p:cNvPr id="299" name="Google Shape;299;p27"/>
          <p:cNvSpPr txBox="1"/>
          <p:nvPr/>
        </p:nvSpPr>
        <p:spPr>
          <a:xfrm>
            <a:off x="6587900" y="1217775"/>
            <a:ext cx="68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200">
                <a:latin typeface="Roboto"/>
                <a:ea typeface="Roboto"/>
                <a:cs typeface="Roboto"/>
                <a:sym typeface="Roboto"/>
              </a:rPr>
              <a:t>30 dB</a:t>
            </a:r>
            <a:endParaRPr sz="1200">
              <a:latin typeface="Roboto"/>
              <a:ea typeface="Roboto"/>
              <a:cs typeface="Roboto"/>
              <a:sym typeface="Roboto"/>
            </a:endParaRPr>
          </a:p>
        </p:txBody>
      </p:sp>
      <p:sp>
        <p:nvSpPr>
          <p:cNvPr id="300" name="Google Shape;300;p27"/>
          <p:cNvSpPr txBox="1"/>
          <p:nvPr/>
        </p:nvSpPr>
        <p:spPr>
          <a:xfrm>
            <a:off x="276650" y="2520525"/>
            <a:ext cx="13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301" name="Google Shape;301;p27"/>
          <p:cNvGraphicFramePr/>
          <p:nvPr/>
        </p:nvGraphicFramePr>
        <p:xfrm>
          <a:off x="805625" y="2011585"/>
          <a:ext cx="3000000" cy="3000000"/>
        </p:xfrm>
        <a:graphic>
          <a:graphicData uri="http://schemas.openxmlformats.org/drawingml/2006/table">
            <a:tbl>
              <a:tblPr>
                <a:noFill/>
                <a:tableStyleId>{D97987DA-7646-4AE4-9CD6-0180D71C6D26}</a:tableStyleId>
              </a:tblPr>
              <a:tblGrid>
                <a:gridCol w="714500"/>
                <a:gridCol w="1473125"/>
              </a:tblGrid>
              <a:tr h="365725">
                <a:tc>
                  <a:txBody>
                    <a:bodyPr/>
                    <a:lstStyle/>
                    <a:p>
                      <a:pPr indent="0" lvl="0" marL="0" rtl="0" algn="l">
                        <a:lnSpc>
                          <a:spcPct val="60000"/>
                        </a:lnSpc>
                        <a:spcBef>
                          <a:spcPts val="0"/>
                        </a:spcBef>
                        <a:spcAft>
                          <a:spcPts val="0"/>
                        </a:spcAft>
                        <a:buNone/>
                      </a:pPr>
                      <a:r>
                        <a:rPr lang="tr" sz="1200">
                          <a:latin typeface="Maven Pro"/>
                          <a:ea typeface="Maven Pro"/>
                          <a:cs typeface="Maven Pro"/>
                          <a:sym typeface="Maven Pro"/>
                        </a:rPr>
                        <a:t>Mode</a:t>
                      </a:r>
                      <a:endParaRPr sz="1200">
                        <a:latin typeface="Maven Pro"/>
                        <a:ea typeface="Maven Pro"/>
                        <a:cs typeface="Maven Pro"/>
                        <a:sym typeface="Maven Pro"/>
                      </a:endParaRPr>
                    </a:p>
                  </a:txBody>
                  <a:tcPr marT="91425" marB="91425" marR="91425" marL="91425"/>
                </a:tc>
                <a:tc>
                  <a:txBody>
                    <a:bodyPr/>
                    <a:lstStyle/>
                    <a:p>
                      <a:pPr indent="0" lvl="0" marL="0" rtl="0" algn="l">
                        <a:lnSpc>
                          <a:spcPct val="50000"/>
                        </a:lnSpc>
                        <a:spcBef>
                          <a:spcPts val="0"/>
                        </a:spcBef>
                        <a:spcAft>
                          <a:spcPts val="0"/>
                        </a:spcAft>
                        <a:buNone/>
                      </a:pPr>
                      <a:r>
                        <a:rPr lang="tr" sz="1200">
                          <a:latin typeface="Maven Pro"/>
                          <a:ea typeface="Maven Pro"/>
                          <a:cs typeface="Maven Pro"/>
                          <a:sym typeface="Maven Pro"/>
                        </a:rPr>
                        <a:t>Frequency (Hz)</a:t>
                      </a:r>
                      <a:endParaRPr sz="1200">
                        <a:latin typeface="Maven Pro"/>
                        <a:ea typeface="Maven Pro"/>
                        <a:cs typeface="Maven Pro"/>
                        <a:sym typeface="Maven Pro"/>
                      </a:endParaRPr>
                    </a:p>
                  </a:txBody>
                  <a:tcPr marT="91425" marB="91425" marR="91425" marL="91425"/>
                </a:tc>
              </a:tr>
              <a:tr h="292575">
                <a:tc>
                  <a:txBody>
                    <a:bodyPr/>
                    <a:lstStyle/>
                    <a:p>
                      <a:pPr indent="0" lvl="0" marL="0" rtl="0" algn="l">
                        <a:lnSpc>
                          <a:spcPct val="60000"/>
                        </a:lnSpc>
                        <a:spcBef>
                          <a:spcPts val="0"/>
                        </a:spcBef>
                        <a:spcAft>
                          <a:spcPts val="0"/>
                        </a:spcAft>
                        <a:buNone/>
                      </a:pPr>
                      <a:r>
                        <a:rPr lang="tr" sz="1200">
                          <a:latin typeface="Maven Pro"/>
                          <a:ea typeface="Maven Pro"/>
                          <a:cs typeface="Maven Pro"/>
                          <a:sym typeface="Maven Pro"/>
                        </a:rPr>
                        <a:t>1</a:t>
                      </a:r>
                      <a:endParaRPr sz="1200">
                        <a:latin typeface="Maven Pro"/>
                        <a:ea typeface="Maven Pro"/>
                        <a:cs typeface="Maven Pro"/>
                        <a:sym typeface="Maven Pro"/>
                      </a:endParaRPr>
                    </a:p>
                  </a:txBody>
                  <a:tcPr marT="91425" marB="91425" marR="91425" marL="91425"/>
                </a:tc>
                <a:tc>
                  <a:txBody>
                    <a:bodyPr/>
                    <a:lstStyle/>
                    <a:p>
                      <a:pPr indent="0" lvl="0" marL="0" rtl="0" algn="l">
                        <a:lnSpc>
                          <a:spcPct val="50000"/>
                        </a:lnSpc>
                        <a:spcBef>
                          <a:spcPts val="0"/>
                        </a:spcBef>
                        <a:spcAft>
                          <a:spcPts val="0"/>
                        </a:spcAft>
                        <a:buNone/>
                      </a:pPr>
                      <a:r>
                        <a:rPr lang="tr" sz="1200">
                          <a:latin typeface="Maven Pro"/>
                          <a:ea typeface="Maven Pro"/>
                          <a:cs typeface="Maven Pro"/>
                          <a:sym typeface="Maven Pro"/>
                        </a:rPr>
                        <a:t>162,03</a:t>
                      </a:r>
                      <a:endParaRPr sz="1200">
                        <a:latin typeface="Maven Pro"/>
                        <a:ea typeface="Maven Pro"/>
                        <a:cs typeface="Maven Pro"/>
                        <a:sym typeface="Maven Pro"/>
                      </a:endParaRPr>
                    </a:p>
                  </a:txBody>
                  <a:tcPr marT="91425" marB="91425" marR="91425" marL="91425"/>
                </a:tc>
              </a:tr>
              <a:tr h="320025">
                <a:tc>
                  <a:txBody>
                    <a:bodyPr/>
                    <a:lstStyle/>
                    <a:p>
                      <a:pPr indent="0" lvl="0" marL="0" rtl="0" algn="l">
                        <a:lnSpc>
                          <a:spcPct val="75000"/>
                        </a:lnSpc>
                        <a:spcBef>
                          <a:spcPts val="0"/>
                        </a:spcBef>
                        <a:spcAft>
                          <a:spcPts val="0"/>
                        </a:spcAft>
                        <a:buNone/>
                      </a:pPr>
                      <a:r>
                        <a:rPr lang="tr" sz="1200">
                          <a:latin typeface="Maven Pro"/>
                          <a:ea typeface="Maven Pro"/>
                          <a:cs typeface="Maven Pro"/>
                          <a:sym typeface="Maven Pro"/>
                        </a:rPr>
                        <a:t>2</a:t>
                      </a:r>
                      <a:endParaRPr sz="1200">
                        <a:latin typeface="Maven Pro"/>
                        <a:ea typeface="Maven Pro"/>
                        <a:cs typeface="Maven Pro"/>
                        <a:sym typeface="Maven Pro"/>
                      </a:endParaRPr>
                    </a:p>
                  </a:txBody>
                  <a:tcPr marT="91425" marB="91425" marR="91425" marL="91425"/>
                </a:tc>
                <a:tc>
                  <a:txBody>
                    <a:bodyPr/>
                    <a:lstStyle/>
                    <a:p>
                      <a:pPr indent="0" lvl="0" marL="0" rtl="0" algn="l">
                        <a:lnSpc>
                          <a:spcPct val="50000"/>
                        </a:lnSpc>
                        <a:spcBef>
                          <a:spcPts val="0"/>
                        </a:spcBef>
                        <a:spcAft>
                          <a:spcPts val="0"/>
                        </a:spcAft>
                        <a:buNone/>
                      </a:pPr>
                      <a:r>
                        <a:rPr lang="tr" sz="1200">
                          <a:latin typeface="Maven Pro"/>
                          <a:ea typeface="Maven Pro"/>
                          <a:cs typeface="Maven Pro"/>
                          <a:sym typeface="Maven Pro"/>
                        </a:rPr>
                        <a:t>803,43</a:t>
                      </a:r>
                      <a:endParaRPr sz="1200">
                        <a:latin typeface="Maven Pro"/>
                        <a:ea typeface="Maven Pro"/>
                        <a:cs typeface="Maven Pro"/>
                        <a:sym typeface="Maven Pro"/>
                      </a:endParaRPr>
                    </a:p>
                  </a:txBody>
                  <a:tcPr marT="91425" marB="91425" marR="91425" marL="91425"/>
                </a:tc>
              </a:tr>
              <a:tr h="320025">
                <a:tc>
                  <a:txBody>
                    <a:bodyPr/>
                    <a:lstStyle/>
                    <a:p>
                      <a:pPr indent="0" lvl="0" marL="0" rtl="0" algn="l">
                        <a:lnSpc>
                          <a:spcPct val="75000"/>
                        </a:lnSpc>
                        <a:spcBef>
                          <a:spcPts val="0"/>
                        </a:spcBef>
                        <a:spcAft>
                          <a:spcPts val="0"/>
                        </a:spcAft>
                        <a:buNone/>
                      </a:pPr>
                      <a:r>
                        <a:rPr lang="tr" sz="1200">
                          <a:latin typeface="Maven Pro"/>
                          <a:ea typeface="Maven Pro"/>
                          <a:cs typeface="Maven Pro"/>
                          <a:sym typeface="Maven Pro"/>
                        </a:rPr>
                        <a:t>3</a:t>
                      </a:r>
                      <a:endParaRPr sz="1200">
                        <a:latin typeface="Maven Pro"/>
                        <a:ea typeface="Maven Pro"/>
                        <a:cs typeface="Maven Pro"/>
                        <a:sym typeface="Maven Pro"/>
                      </a:endParaRPr>
                    </a:p>
                  </a:txBody>
                  <a:tcPr marT="91425" marB="91425" marR="91425" marL="91425"/>
                </a:tc>
                <a:tc>
                  <a:txBody>
                    <a:bodyPr/>
                    <a:lstStyle/>
                    <a:p>
                      <a:pPr indent="0" lvl="0" marL="0" rtl="0" algn="l">
                        <a:lnSpc>
                          <a:spcPct val="50000"/>
                        </a:lnSpc>
                        <a:spcBef>
                          <a:spcPts val="0"/>
                        </a:spcBef>
                        <a:spcAft>
                          <a:spcPts val="0"/>
                        </a:spcAft>
                        <a:buNone/>
                      </a:pPr>
                      <a:r>
                        <a:rPr lang="tr" sz="1200">
                          <a:latin typeface="Maven Pro"/>
                          <a:ea typeface="Maven Pro"/>
                          <a:cs typeface="Maven Pro"/>
                          <a:sym typeface="Maven Pro"/>
                        </a:rPr>
                        <a:t>982,91</a:t>
                      </a:r>
                      <a:endParaRPr sz="1200">
                        <a:latin typeface="Maven Pro"/>
                        <a:ea typeface="Maven Pro"/>
                        <a:cs typeface="Maven Pro"/>
                        <a:sym typeface="Maven Pro"/>
                      </a:endParaRPr>
                    </a:p>
                  </a:txBody>
                  <a:tcPr marT="91425" marB="91425" marR="91425" marL="91425"/>
                </a:tc>
              </a:tr>
              <a:tr h="320025">
                <a:tc>
                  <a:txBody>
                    <a:bodyPr/>
                    <a:lstStyle/>
                    <a:p>
                      <a:pPr indent="0" lvl="0" marL="0" rtl="0" algn="l">
                        <a:lnSpc>
                          <a:spcPct val="75000"/>
                        </a:lnSpc>
                        <a:spcBef>
                          <a:spcPts val="0"/>
                        </a:spcBef>
                        <a:spcAft>
                          <a:spcPts val="0"/>
                        </a:spcAft>
                        <a:buNone/>
                      </a:pPr>
                      <a:r>
                        <a:rPr lang="tr" sz="1200">
                          <a:latin typeface="Maven Pro"/>
                          <a:ea typeface="Maven Pro"/>
                          <a:cs typeface="Maven Pro"/>
                          <a:sym typeface="Maven Pro"/>
                        </a:rPr>
                        <a:t>4</a:t>
                      </a:r>
                      <a:endParaRPr sz="1200">
                        <a:latin typeface="Maven Pro"/>
                        <a:ea typeface="Maven Pro"/>
                        <a:cs typeface="Maven Pro"/>
                        <a:sym typeface="Maven Pro"/>
                      </a:endParaRPr>
                    </a:p>
                  </a:txBody>
                  <a:tcPr marT="91425" marB="91425" marR="91425" marL="91425"/>
                </a:tc>
                <a:tc>
                  <a:txBody>
                    <a:bodyPr/>
                    <a:lstStyle/>
                    <a:p>
                      <a:pPr indent="0" lvl="0" marL="0" rtl="0" algn="l">
                        <a:lnSpc>
                          <a:spcPct val="50000"/>
                        </a:lnSpc>
                        <a:spcBef>
                          <a:spcPts val="0"/>
                        </a:spcBef>
                        <a:spcAft>
                          <a:spcPts val="0"/>
                        </a:spcAft>
                        <a:buNone/>
                      </a:pPr>
                      <a:r>
                        <a:rPr lang="tr" sz="1200">
                          <a:latin typeface="Maven Pro"/>
                          <a:ea typeface="Maven Pro"/>
                          <a:cs typeface="Maven Pro"/>
                          <a:sym typeface="Maven Pro"/>
                        </a:rPr>
                        <a:t>2067,5</a:t>
                      </a:r>
                      <a:endParaRPr sz="1200">
                        <a:latin typeface="Maven Pro"/>
                        <a:ea typeface="Maven Pro"/>
                        <a:cs typeface="Maven Pro"/>
                        <a:sym typeface="Maven Pro"/>
                      </a:endParaRPr>
                    </a:p>
                  </a:txBody>
                  <a:tcPr marT="91425" marB="91425" marR="91425" marL="91425"/>
                </a:tc>
              </a:tr>
              <a:tr h="320025">
                <a:tc>
                  <a:txBody>
                    <a:bodyPr/>
                    <a:lstStyle/>
                    <a:p>
                      <a:pPr indent="0" lvl="0" marL="0" rtl="0" algn="l">
                        <a:lnSpc>
                          <a:spcPct val="75000"/>
                        </a:lnSpc>
                        <a:spcBef>
                          <a:spcPts val="0"/>
                        </a:spcBef>
                        <a:spcAft>
                          <a:spcPts val="0"/>
                        </a:spcAft>
                        <a:buNone/>
                      </a:pPr>
                      <a:r>
                        <a:rPr lang="tr" sz="1200">
                          <a:latin typeface="Maven Pro"/>
                          <a:ea typeface="Maven Pro"/>
                          <a:cs typeface="Maven Pro"/>
                          <a:sym typeface="Maven Pro"/>
                        </a:rPr>
                        <a:t>5</a:t>
                      </a:r>
                      <a:endParaRPr sz="1200">
                        <a:latin typeface="Maven Pro"/>
                        <a:ea typeface="Maven Pro"/>
                        <a:cs typeface="Maven Pro"/>
                        <a:sym typeface="Maven Pro"/>
                      </a:endParaRPr>
                    </a:p>
                  </a:txBody>
                  <a:tcPr marT="91425" marB="91425" marR="91425" marL="91425"/>
                </a:tc>
                <a:tc>
                  <a:txBody>
                    <a:bodyPr/>
                    <a:lstStyle/>
                    <a:p>
                      <a:pPr indent="0" lvl="0" marL="0" rtl="0" algn="l">
                        <a:lnSpc>
                          <a:spcPct val="50000"/>
                        </a:lnSpc>
                        <a:spcBef>
                          <a:spcPts val="0"/>
                        </a:spcBef>
                        <a:spcAft>
                          <a:spcPts val="0"/>
                        </a:spcAft>
                        <a:buNone/>
                      </a:pPr>
                      <a:r>
                        <a:rPr lang="tr" sz="1200">
                          <a:latin typeface="Maven Pro"/>
                          <a:ea typeface="Maven Pro"/>
                          <a:cs typeface="Maven Pro"/>
                          <a:sym typeface="Maven Pro"/>
                        </a:rPr>
                        <a:t>2765,1</a:t>
                      </a:r>
                      <a:endParaRPr sz="1200">
                        <a:latin typeface="Maven Pro"/>
                        <a:ea typeface="Maven Pro"/>
                        <a:cs typeface="Maven Pro"/>
                        <a:sym typeface="Maven Pro"/>
                      </a:endParaRPr>
                    </a:p>
                  </a:txBody>
                  <a:tcPr marT="91425" marB="91425" marR="91425" marL="91425"/>
                </a:tc>
              </a:tr>
              <a:tr h="320025">
                <a:tc>
                  <a:txBody>
                    <a:bodyPr/>
                    <a:lstStyle/>
                    <a:p>
                      <a:pPr indent="0" lvl="0" marL="0" rtl="0" algn="l">
                        <a:lnSpc>
                          <a:spcPct val="75000"/>
                        </a:lnSpc>
                        <a:spcBef>
                          <a:spcPts val="0"/>
                        </a:spcBef>
                        <a:spcAft>
                          <a:spcPts val="0"/>
                        </a:spcAft>
                        <a:buNone/>
                      </a:pPr>
                      <a:r>
                        <a:rPr lang="tr" sz="1200">
                          <a:latin typeface="Maven Pro"/>
                          <a:ea typeface="Maven Pro"/>
                          <a:cs typeface="Maven Pro"/>
                          <a:sym typeface="Maven Pro"/>
                        </a:rPr>
                        <a:t>6</a:t>
                      </a:r>
                      <a:endParaRPr sz="1200">
                        <a:latin typeface="Maven Pro"/>
                        <a:ea typeface="Maven Pro"/>
                        <a:cs typeface="Maven Pro"/>
                        <a:sym typeface="Maven Pro"/>
                      </a:endParaRPr>
                    </a:p>
                  </a:txBody>
                  <a:tcPr marT="91425" marB="91425" marR="91425" marL="91425"/>
                </a:tc>
                <a:tc>
                  <a:txBody>
                    <a:bodyPr/>
                    <a:lstStyle/>
                    <a:p>
                      <a:pPr indent="0" lvl="0" marL="0" rtl="0" algn="l">
                        <a:lnSpc>
                          <a:spcPct val="50000"/>
                        </a:lnSpc>
                        <a:spcBef>
                          <a:spcPts val="0"/>
                        </a:spcBef>
                        <a:spcAft>
                          <a:spcPts val="0"/>
                        </a:spcAft>
                        <a:buNone/>
                      </a:pPr>
                      <a:r>
                        <a:rPr lang="tr" sz="1200">
                          <a:latin typeface="Maven Pro"/>
                          <a:ea typeface="Maven Pro"/>
                          <a:cs typeface="Maven Pro"/>
                          <a:sym typeface="Maven Pro"/>
                        </a:rPr>
                        <a:t>3465,9</a:t>
                      </a:r>
                      <a:endParaRPr sz="1200">
                        <a:latin typeface="Maven Pro"/>
                        <a:ea typeface="Maven Pro"/>
                        <a:cs typeface="Maven Pro"/>
                        <a:sym typeface="Maven Pro"/>
                      </a:endParaRPr>
                    </a:p>
                  </a:txBody>
                  <a:tcPr marT="91425" marB="91425" marR="91425" marL="91425"/>
                </a:tc>
              </a:tr>
            </a:tbl>
          </a:graphicData>
        </a:graphic>
      </p:graphicFrame>
      <p:sp>
        <p:nvSpPr>
          <p:cNvPr id="302" name="Google Shape;302;p27"/>
          <p:cNvSpPr txBox="1"/>
          <p:nvPr/>
        </p:nvSpPr>
        <p:spPr>
          <a:xfrm>
            <a:off x="632100" y="557725"/>
            <a:ext cx="3111000" cy="4605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 sz="2000">
                <a:solidFill>
                  <a:schemeClr val="dk1"/>
                </a:solidFill>
                <a:latin typeface="Maven Pro"/>
                <a:ea typeface="Maven Pro"/>
                <a:cs typeface="Maven Pro"/>
                <a:sym typeface="Maven Pro"/>
              </a:rPr>
              <a:t>Benchmarking</a:t>
            </a:r>
            <a:endParaRPr b="1" sz="2000">
              <a:solidFill>
                <a:schemeClr val="dk1"/>
              </a:solidFill>
              <a:latin typeface="Maven Pro"/>
              <a:ea typeface="Maven Pro"/>
              <a:cs typeface="Maven Pro"/>
              <a:sym typeface="Maven Pro"/>
            </a:endParaRPr>
          </a:p>
        </p:txBody>
      </p:sp>
      <p:cxnSp>
        <p:nvCxnSpPr>
          <p:cNvPr id="303" name="Google Shape;303;p27"/>
          <p:cNvCxnSpPr/>
          <p:nvPr/>
        </p:nvCxnSpPr>
        <p:spPr>
          <a:xfrm flipH="1">
            <a:off x="4391898" y="422833"/>
            <a:ext cx="7800" cy="3601200"/>
          </a:xfrm>
          <a:prstGeom prst="straightConnector1">
            <a:avLst/>
          </a:prstGeom>
          <a:noFill/>
          <a:ln cap="flat" cmpd="sng" w="28575">
            <a:solidFill>
              <a:schemeClr val="dk2"/>
            </a:solidFill>
            <a:prstDash val="solid"/>
            <a:round/>
            <a:headEnd len="med" w="med" type="stealth"/>
            <a:tailEnd len="med" w="med" type="none"/>
          </a:ln>
        </p:spPr>
      </p:cxnSp>
      <p:cxnSp>
        <p:nvCxnSpPr>
          <p:cNvPr id="304" name="Google Shape;304;p27"/>
          <p:cNvCxnSpPr/>
          <p:nvPr/>
        </p:nvCxnSpPr>
        <p:spPr>
          <a:xfrm rot="10800000">
            <a:off x="4399692" y="4024117"/>
            <a:ext cx="4309500" cy="2400"/>
          </a:xfrm>
          <a:prstGeom prst="straightConnector1">
            <a:avLst/>
          </a:prstGeom>
          <a:noFill/>
          <a:ln cap="flat" cmpd="sng" w="28575">
            <a:solidFill>
              <a:schemeClr val="dk2"/>
            </a:solidFill>
            <a:prstDash val="solid"/>
            <a:round/>
            <a:headEnd len="med" w="med" type="stealth"/>
            <a:tailEnd len="med" w="med" type="none"/>
          </a:ln>
        </p:spPr>
      </p:cxnSp>
      <p:sp>
        <p:nvSpPr>
          <p:cNvPr id="305" name="Google Shape;305;p27"/>
          <p:cNvSpPr txBox="1"/>
          <p:nvPr/>
        </p:nvSpPr>
        <p:spPr>
          <a:xfrm>
            <a:off x="4141725" y="4005199"/>
            <a:ext cx="5203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300">
                <a:latin typeface="Roboto"/>
                <a:ea typeface="Roboto"/>
                <a:cs typeface="Roboto"/>
                <a:sym typeface="Roboto"/>
              </a:rPr>
              <a:t>70 Hz								2000 Hz</a:t>
            </a:r>
            <a:endParaRPr sz="1300">
              <a:latin typeface="Roboto"/>
              <a:ea typeface="Roboto"/>
              <a:cs typeface="Roboto"/>
              <a:sym typeface="Roboto"/>
            </a:endParaRPr>
          </a:p>
        </p:txBody>
      </p:sp>
      <p:sp>
        <p:nvSpPr>
          <p:cNvPr id="306" name="Google Shape;306;p27"/>
          <p:cNvSpPr txBox="1"/>
          <p:nvPr/>
        </p:nvSpPr>
        <p:spPr>
          <a:xfrm>
            <a:off x="723675" y="1082225"/>
            <a:ext cx="347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Maven Pro"/>
                <a:ea typeface="Maven Pro"/>
                <a:cs typeface="Maven Pro"/>
                <a:sym typeface="Maven Pro"/>
              </a:rPr>
              <a:t>Spectrum of the sound produced by the Mi 3 tongue.</a:t>
            </a:r>
            <a:endParaRPr>
              <a:latin typeface="Maven Pro"/>
              <a:ea typeface="Maven Pro"/>
              <a:cs typeface="Maven Pro"/>
              <a:sym typeface="Maven Pro"/>
            </a:endParaRPr>
          </a:p>
        </p:txBody>
      </p:sp>
      <p:sp>
        <p:nvSpPr>
          <p:cNvPr id="307" name="Google Shape;307;p27"/>
          <p:cNvSpPr txBox="1"/>
          <p:nvPr/>
        </p:nvSpPr>
        <p:spPr>
          <a:xfrm>
            <a:off x="3937400" y="485025"/>
            <a:ext cx="735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300">
                <a:latin typeface="Roboto"/>
                <a:ea typeface="Roboto"/>
                <a:cs typeface="Roboto"/>
                <a:sym typeface="Roboto"/>
              </a:rPr>
              <a:t>dB</a:t>
            </a:r>
            <a:r>
              <a:rPr lang="tr" sz="1300">
                <a:latin typeface="Roboto"/>
                <a:ea typeface="Roboto"/>
                <a:cs typeface="Roboto"/>
                <a:sym typeface="Roboto"/>
              </a:rPr>
              <a:t>	</a:t>
            </a:r>
            <a:endParaRPr sz="13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28"/>
          <p:cNvPicPr preferRelativeResize="0"/>
          <p:nvPr/>
        </p:nvPicPr>
        <p:blipFill>
          <a:blip r:embed="rId3">
            <a:alphaModFix/>
          </a:blip>
          <a:stretch>
            <a:fillRect/>
          </a:stretch>
        </p:blipFill>
        <p:spPr>
          <a:xfrm>
            <a:off x="4399702" y="974225"/>
            <a:ext cx="3952352" cy="3030975"/>
          </a:xfrm>
          <a:prstGeom prst="rect">
            <a:avLst/>
          </a:prstGeom>
          <a:noFill/>
          <a:ln>
            <a:noFill/>
          </a:ln>
        </p:spPr>
      </p:pic>
      <p:sp>
        <p:nvSpPr>
          <p:cNvPr id="313" name="Google Shape;313;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314" name="Google Shape;314;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solidFill>
                  <a:schemeClr val="dk2"/>
                </a:solidFill>
              </a:rPr>
              <a:t>‹#›</a:t>
            </a:fld>
            <a:endParaRPr>
              <a:solidFill>
                <a:schemeClr val="dk2"/>
              </a:solidFill>
            </a:endParaRPr>
          </a:p>
        </p:txBody>
      </p:sp>
      <p:cxnSp>
        <p:nvCxnSpPr>
          <p:cNvPr id="315" name="Google Shape;315;p28"/>
          <p:cNvCxnSpPr/>
          <p:nvPr/>
        </p:nvCxnSpPr>
        <p:spPr>
          <a:xfrm>
            <a:off x="-14400" y="4583775"/>
            <a:ext cx="9172800" cy="12300"/>
          </a:xfrm>
          <a:prstGeom prst="straightConnector1">
            <a:avLst/>
          </a:prstGeom>
          <a:noFill/>
          <a:ln cap="flat" cmpd="sng" w="114300">
            <a:solidFill>
              <a:schemeClr val="dk2"/>
            </a:solidFill>
            <a:prstDash val="solid"/>
            <a:round/>
            <a:headEnd len="med" w="med" type="none"/>
            <a:tailEnd len="med" w="med" type="none"/>
          </a:ln>
        </p:spPr>
      </p:cxnSp>
      <p:pic>
        <p:nvPicPr>
          <p:cNvPr id="316" name="Google Shape;316;p28"/>
          <p:cNvPicPr preferRelativeResize="0"/>
          <p:nvPr/>
        </p:nvPicPr>
        <p:blipFill rotWithShape="1">
          <a:blip r:embed="rId4">
            <a:alphaModFix/>
          </a:blip>
          <a:srcRect b="0" l="0" r="0" t="0"/>
          <a:stretch/>
        </p:blipFill>
        <p:spPr>
          <a:xfrm>
            <a:off x="-14400" y="4497000"/>
            <a:ext cx="646500" cy="646500"/>
          </a:xfrm>
          <a:prstGeom prst="rect">
            <a:avLst/>
          </a:prstGeom>
          <a:noFill/>
          <a:ln>
            <a:noFill/>
          </a:ln>
        </p:spPr>
      </p:pic>
      <p:sp>
        <p:nvSpPr>
          <p:cNvPr id="317" name="Google Shape;317;p28"/>
          <p:cNvSpPr txBox="1"/>
          <p:nvPr/>
        </p:nvSpPr>
        <p:spPr>
          <a:xfrm>
            <a:off x="805625" y="4692775"/>
            <a:ext cx="43131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200">
                <a:latin typeface="Maven Pro"/>
                <a:ea typeface="Maven Pro"/>
                <a:cs typeface="Maven Pro"/>
                <a:sym typeface="Maven Pro"/>
              </a:rPr>
              <a:t>ME492 - TONGUE DRUM</a:t>
            </a:r>
            <a:endParaRPr sz="1200">
              <a:latin typeface="Maven Pro"/>
              <a:ea typeface="Maven Pro"/>
              <a:cs typeface="Maven Pro"/>
              <a:sym typeface="Maven Pro"/>
            </a:endParaRPr>
          </a:p>
        </p:txBody>
      </p:sp>
      <p:sp>
        <p:nvSpPr>
          <p:cNvPr id="318" name="Google Shape;318;p28"/>
          <p:cNvSpPr txBox="1"/>
          <p:nvPr/>
        </p:nvSpPr>
        <p:spPr>
          <a:xfrm>
            <a:off x="632100" y="557725"/>
            <a:ext cx="31110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chemeClr val="dk1"/>
              </a:solidFill>
              <a:latin typeface="Maven Pro"/>
              <a:ea typeface="Maven Pro"/>
              <a:cs typeface="Maven Pro"/>
              <a:sym typeface="Maven Pro"/>
            </a:endParaRPr>
          </a:p>
        </p:txBody>
      </p:sp>
      <p:sp>
        <p:nvSpPr>
          <p:cNvPr id="319" name="Google Shape;319;p28"/>
          <p:cNvSpPr txBox="1"/>
          <p:nvPr/>
        </p:nvSpPr>
        <p:spPr>
          <a:xfrm>
            <a:off x="5016369" y="269125"/>
            <a:ext cx="735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tr" sz="1200">
                <a:latin typeface="Roboto"/>
                <a:ea typeface="Roboto"/>
                <a:cs typeface="Roboto"/>
                <a:sym typeface="Roboto"/>
              </a:rPr>
              <a:t>Mi 3</a:t>
            </a:r>
            <a:endParaRPr sz="1200">
              <a:latin typeface="Roboto"/>
              <a:ea typeface="Roboto"/>
              <a:cs typeface="Roboto"/>
              <a:sym typeface="Roboto"/>
            </a:endParaRPr>
          </a:p>
          <a:p>
            <a:pPr indent="0" lvl="0" marL="0" rtl="0" algn="ctr">
              <a:spcBef>
                <a:spcPts val="0"/>
              </a:spcBef>
              <a:spcAft>
                <a:spcPts val="0"/>
              </a:spcAft>
              <a:buNone/>
            </a:pPr>
            <a:r>
              <a:rPr lang="tr" sz="1200">
                <a:latin typeface="Roboto"/>
                <a:ea typeface="Roboto"/>
                <a:cs typeface="Roboto"/>
                <a:sym typeface="Roboto"/>
              </a:rPr>
              <a:t>163 Hz</a:t>
            </a:r>
            <a:endParaRPr sz="1200">
              <a:latin typeface="Roboto"/>
              <a:ea typeface="Roboto"/>
              <a:cs typeface="Roboto"/>
              <a:sym typeface="Roboto"/>
            </a:endParaRPr>
          </a:p>
          <a:p>
            <a:pPr indent="0" lvl="0" marL="0" rtl="0" algn="ctr">
              <a:spcBef>
                <a:spcPts val="0"/>
              </a:spcBef>
              <a:spcAft>
                <a:spcPts val="0"/>
              </a:spcAft>
              <a:buNone/>
            </a:pPr>
            <a:r>
              <a:rPr lang="tr" sz="1200">
                <a:latin typeface="Roboto"/>
                <a:ea typeface="Roboto"/>
                <a:cs typeface="Roboto"/>
                <a:sym typeface="Roboto"/>
              </a:rPr>
              <a:t>1</a:t>
            </a:r>
            <a:endParaRPr sz="1200">
              <a:latin typeface="Roboto"/>
              <a:ea typeface="Roboto"/>
              <a:cs typeface="Roboto"/>
              <a:sym typeface="Roboto"/>
            </a:endParaRPr>
          </a:p>
        </p:txBody>
      </p:sp>
      <p:sp>
        <p:nvSpPr>
          <p:cNvPr id="320" name="Google Shape;320;p28"/>
          <p:cNvSpPr txBox="1"/>
          <p:nvPr/>
        </p:nvSpPr>
        <p:spPr>
          <a:xfrm>
            <a:off x="7065475" y="1749025"/>
            <a:ext cx="801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tr" sz="1200">
                <a:latin typeface="Roboto"/>
                <a:ea typeface="Roboto"/>
                <a:cs typeface="Roboto"/>
                <a:sym typeface="Roboto"/>
              </a:rPr>
              <a:t>961 Hz</a:t>
            </a:r>
            <a:endParaRPr sz="1200">
              <a:latin typeface="Roboto"/>
              <a:ea typeface="Roboto"/>
              <a:cs typeface="Roboto"/>
              <a:sym typeface="Roboto"/>
            </a:endParaRPr>
          </a:p>
          <a:p>
            <a:pPr indent="0" lvl="0" marL="0" rtl="0" algn="ctr">
              <a:spcBef>
                <a:spcPts val="0"/>
              </a:spcBef>
              <a:spcAft>
                <a:spcPts val="0"/>
              </a:spcAft>
              <a:buNone/>
            </a:pPr>
            <a:r>
              <a:rPr lang="tr" sz="1200">
                <a:latin typeface="Roboto"/>
                <a:ea typeface="Roboto"/>
                <a:cs typeface="Roboto"/>
                <a:sym typeface="Roboto"/>
              </a:rPr>
              <a:t>3</a:t>
            </a:r>
            <a:endParaRPr sz="1200">
              <a:latin typeface="Roboto"/>
              <a:ea typeface="Roboto"/>
              <a:cs typeface="Roboto"/>
              <a:sym typeface="Roboto"/>
            </a:endParaRPr>
          </a:p>
        </p:txBody>
      </p:sp>
      <p:sp>
        <p:nvSpPr>
          <p:cNvPr id="321" name="Google Shape;321;p28"/>
          <p:cNvSpPr txBox="1"/>
          <p:nvPr/>
        </p:nvSpPr>
        <p:spPr>
          <a:xfrm>
            <a:off x="276650" y="2520525"/>
            <a:ext cx="13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2" name="Google Shape;322;p28"/>
          <p:cNvSpPr txBox="1"/>
          <p:nvPr/>
        </p:nvSpPr>
        <p:spPr>
          <a:xfrm>
            <a:off x="632100" y="557725"/>
            <a:ext cx="3111000" cy="4605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 sz="2000">
                <a:solidFill>
                  <a:schemeClr val="dk1"/>
                </a:solidFill>
                <a:latin typeface="Maven Pro"/>
                <a:ea typeface="Maven Pro"/>
                <a:cs typeface="Maven Pro"/>
                <a:sym typeface="Maven Pro"/>
              </a:rPr>
              <a:t>Benchmarking</a:t>
            </a:r>
            <a:endParaRPr b="1" sz="2000">
              <a:solidFill>
                <a:schemeClr val="dk1"/>
              </a:solidFill>
              <a:latin typeface="Maven Pro"/>
              <a:ea typeface="Maven Pro"/>
              <a:cs typeface="Maven Pro"/>
              <a:sym typeface="Maven Pro"/>
            </a:endParaRPr>
          </a:p>
        </p:txBody>
      </p:sp>
      <p:cxnSp>
        <p:nvCxnSpPr>
          <p:cNvPr id="323" name="Google Shape;323;p28"/>
          <p:cNvCxnSpPr/>
          <p:nvPr/>
        </p:nvCxnSpPr>
        <p:spPr>
          <a:xfrm flipH="1">
            <a:off x="4391898" y="422833"/>
            <a:ext cx="7800" cy="3601200"/>
          </a:xfrm>
          <a:prstGeom prst="straightConnector1">
            <a:avLst/>
          </a:prstGeom>
          <a:noFill/>
          <a:ln cap="flat" cmpd="sng" w="28575">
            <a:solidFill>
              <a:schemeClr val="dk2"/>
            </a:solidFill>
            <a:prstDash val="solid"/>
            <a:round/>
            <a:headEnd len="med" w="med" type="stealth"/>
            <a:tailEnd len="med" w="med" type="none"/>
          </a:ln>
        </p:spPr>
      </p:cxnSp>
      <p:cxnSp>
        <p:nvCxnSpPr>
          <p:cNvPr id="324" name="Google Shape;324;p28"/>
          <p:cNvCxnSpPr/>
          <p:nvPr/>
        </p:nvCxnSpPr>
        <p:spPr>
          <a:xfrm rot="10800000">
            <a:off x="4399692" y="4024117"/>
            <a:ext cx="4309500" cy="2400"/>
          </a:xfrm>
          <a:prstGeom prst="straightConnector1">
            <a:avLst/>
          </a:prstGeom>
          <a:noFill/>
          <a:ln cap="flat" cmpd="sng" w="28575">
            <a:solidFill>
              <a:schemeClr val="dk2"/>
            </a:solidFill>
            <a:prstDash val="solid"/>
            <a:round/>
            <a:headEnd len="med" w="med" type="stealth"/>
            <a:tailEnd len="med" w="med" type="none"/>
          </a:ln>
        </p:spPr>
      </p:cxnSp>
      <p:sp>
        <p:nvSpPr>
          <p:cNvPr id="325" name="Google Shape;325;p28"/>
          <p:cNvSpPr txBox="1"/>
          <p:nvPr/>
        </p:nvSpPr>
        <p:spPr>
          <a:xfrm>
            <a:off x="4141725" y="4005199"/>
            <a:ext cx="5203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300">
                <a:latin typeface="Roboto"/>
                <a:ea typeface="Roboto"/>
                <a:cs typeface="Roboto"/>
                <a:sym typeface="Roboto"/>
              </a:rPr>
              <a:t>70 Hz								2000 Hz</a:t>
            </a:r>
            <a:endParaRPr sz="1300">
              <a:latin typeface="Roboto"/>
              <a:ea typeface="Roboto"/>
              <a:cs typeface="Roboto"/>
              <a:sym typeface="Roboto"/>
            </a:endParaRPr>
          </a:p>
        </p:txBody>
      </p:sp>
      <p:pic>
        <p:nvPicPr>
          <p:cNvPr id="326" name="Google Shape;326;p28"/>
          <p:cNvPicPr preferRelativeResize="0"/>
          <p:nvPr/>
        </p:nvPicPr>
        <p:blipFill rotWithShape="1">
          <a:blip r:embed="rId5">
            <a:alphaModFix/>
          </a:blip>
          <a:srcRect b="0" l="50000" r="6517" t="7842"/>
          <a:stretch/>
        </p:blipFill>
        <p:spPr>
          <a:xfrm>
            <a:off x="1156000" y="1796750"/>
            <a:ext cx="2337849" cy="2117500"/>
          </a:xfrm>
          <a:prstGeom prst="rect">
            <a:avLst/>
          </a:prstGeom>
          <a:noFill/>
          <a:ln>
            <a:noFill/>
          </a:ln>
        </p:spPr>
      </p:pic>
      <p:sp>
        <p:nvSpPr>
          <p:cNvPr id="327" name="Google Shape;327;p28"/>
          <p:cNvSpPr txBox="1"/>
          <p:nvPr/>
        </p:nvSpPr>
        <p:spPr>
          <a:xfrm>
            <a:off x="7583625" y="2271550"/>
            <a:ext cx="801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tr" sz="1200">
                <a:solidFill>
                  <a:srgbClr val="FF0000"/>
                </a:solidFill>
                <a:latin typeface="Roboto"/>
                <a:ea typeface="Roboto"/>
                <a:cs typeface="Roboto"/>
                <a:sym typeface="Roboto"/>
              </a:rPr>
              <a:t>1475 Hz</a:t>
            </a:r>
            <a:endParaRPr sz="1200">
              <a:solidFill>
                <a:srgbClr val="FF0000"/>
              </a:solidFill>
              <a:latin typeface="Roboto"/>
              <a:ea typeface="Roboto"/>
              <a:cs typeface="Roboto"/>
              <a:sym typeface="Roboto"/>
            </a:endParaRPr>
          </a:p>
        </p:txBody>
      </p:sp>
      <p:sp>
        <p:nvSpPr>
          <p:cNvPr id="328" name="Google Shape;328;p28"/>
          <p:cNvSpPr txBox="1"/>
          <p:nvPr/>
        </p:nvSpPr>
        <p:spPr>
          <a:xfrm>
            <a:off x="6326275" y="1066050"/>
            <a:ext cx="14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solidFill>
                  <a:srgbClr val="FF0000"/>
                </a:solidFill>
                <a:latin typeface="Roboto"/>
                <a:ea typeface="Roboto"/>
                <a:cs typeface="Roboto"/>
                <a:sym typeface="Roboto"/>
              </a:rPr>
              <a:t>Acoustic mode</a:t>
            </a:r>
            <a:endParaRPr>
              <a:solidFill>
                <a:srgbClr val="FF0000"/>
              </a:solidFill>
              <a:latin typeface="Roboto"/>
              <a:ea typeface="Roboto"/>
              <a:cs typeface="Roboto"/>
              <a:sym typeface="Roboto"/>
            </a:endParaRPr>
          </a:p>
        </p:txBody>
      </p:sp>
      <p:sp>
        <p:nvSpPr>
          <p:cNvPr id="329" name="Google Shape;329;p28"/>
          <p:cNvSpPr txBox="1"/>
          <p:nvPr/>
        </p:nvSpPr>
        <p:spPr>
          <a:xfrm>
            <a:off x="1431775" y="1396550"/>
            <a:ext cx="164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Roboto"/>
                <a:ea typeface="Roboto"/>
                <a:cs typeface="Roboto"/>
                <a:sym typeface="Roboto"/>
              </a:rPr>
              <a:t>1478 Hz</a:t>
            </a:r>
            <a:endParaRPr>
              <a:latin typeface="Roboto"/>
              <a:ea typeface="Roboto"/>
              <a:cs typeface="Roboto"/>
              <a:sym typeface="Roboto"/>
            </a:endParaRPr>
          </a:p>
        </p:txBody>
      </p:sp>
      <p:sp>
        <p:nvSpPr>
          <p:cNvPr id="330" name="Google Shape;330;p28"/>
          <p:cNvSpPr txBox="1"/>
          <p:nvPr/>
        </p:nvSpPr>
        <p:spPr>
          <a:xfrm>
            <a:off x="3937400" y="485025"/>
            <a:ext cx="735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300">
                <a:latin typeface="Roboto"/>
                <a:ea typeface="Roboto"/>
                <a:cs typeface="Roboto"/>
                <a:sym typeface="Roboto"/>
              </a:rPr>
              <a:t>dB	</a:t>
            </a:r>
            <a:endParaRPr sz="13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336" name="Google Shape;33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solidFill>
                  <a:schemeClr val="dk2"/>
                </a:solidFill>
              </a:rPr>
              <a:t>‹#›</a:t>
            </a:fld>
            <a:endParaRPr>
              <a:solidFill>
                <a:schemeClr val="dk2"/>
              </a:solidFill>
            </a:endParaRPr>
          </a:p>
        </p:txBody>
      </p:sp>
      <p:cxnSp>
        <p:nvCxnSpPr>
          <p:cNvPr id="337" name="Google Shape;337;p29"/>
          <p:cNvCxnSpPr/>
          <p:nvPr/>
        </p:nvCxnSpPr>
        <p:spPr>
          <a:xfrm>
            <a:off x="-14400" y="4583775"/>
            <a:ext cx="9172800" cy="12300"/>
          </a:xfrm>
          <a:prstGeom prst="straightConnector1">
            <a:avLst/>
          </a:prstGeom>
          <a:noFill/>
          <a:ln cap="flat" cmpd="sng" w="114300">
            <a:solidFill>
              <a:schemeClr val="dk2"/>
            </a:solidFill>
            <a:prstDash val="solid"/>
            <a:round/>
            <a:headEnd len="med" w="med" type="none"/>
            <a:tailEnd len="med" w="med" type="none"/>
          </a:ln>
        </p:spPr>
      </p:cxnSp>
      <p:pic>
        <p:nvPicPr>
          <p:cNvPr id="338" name="Google Shape;338;p29"/>
          <p:cNvPicPr preferRelativeResize="0"/>
          <p:nvPr/>
        </p:nvPicPr>
        <p:blipFill rotWithShape="1">
          <a:blip r:embed="rId3">
            <a:alphaModFix/>
          </a:blip>
          <a:srcRect b="0" l="0" r="0" t="0"/>
          <a:stretch/>
        </p:blipFill>
        <p:spPr>
          <a:xfrm>
            <a:off x="-14400" y="4497000"/>
            <a:ext cx="646500" cy="646500"/>
          </a:xfrm>
          <a:prstGeom prst="rect">
            <a:avLst/>
          </a:prstGeom>
          <a:noFill/>
          <a:ln>
            <a:noFill/>
          </a:ln>
        </p:spPr>
      </p:pic>
      <p:sp>
        <p:nvSpPr>
          <p:cNvPr id="339" name="Google Shape;339;p29"/>
          <p:cNvSpPr txBox="1"/>
          <p:nvPr/>
        </p:nvSpPr>
        <p:spPr>
          <a:xfrm>
            <a:off x="805625" y="4692775"/>
            <a:ext cx="43131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200">
                <a:latin typeface="Maven Pro"/>
                <a:ea typeface="Maven Pro"/>
                <a:cs typeface="Maven Pro"/>
                <a:sym typeface="Maven Pro"/>
              </a:rPr>
              <a:t>ME492 - TONGUE DRUM</a:t>
            </a:r>
            <a:endParaRPr sz="1200">
              <a:latin typeface="Maven Pro"/>
              <a:ea typeface="Maven Pro"/>
              <a:cs typeface="Maven Pro"/>
              <a:sym typeface="Maven Pro"/>
            </a:endParaRPr>
          </a:p>
        </p:txBody>
      </p:sp>
      <p:sp>
        <p:nvSpPr>
          <p:cNvPr id="340" name="Google Shape;340;p29"/>
          <p:cNvSpPr txBox="1"/>
          <p:nvPr/>
        </p:nvSpPr>
        <p:spPr>
          <a:xfrm>
            <a:off x="632100" y="557725"/>
            <a:ext cx="43131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2000">
                <a:solidFill>
                  <a:schemeClr val="dk1"/>
                </a:solidFill>
                <a:latin typeface="Maven Pro"/>
                <a:ea typeface="Maven Pro"/>
                <a:cs typeface="Maven Pro"/>
                <a:sym typeface="Maven Pro"/>
              </a:rPr>
              <a:t>Conclusion and Cost Analysis</a:t>
            </a:r>
            <a:endParaRPr b="1" sz="2000">
              <a:solidFill>
                <a:schemeClr val="dk1"/>
              </a:solidFill>
              <a:latin typeface="Maven Pro"/>
              <a:ea typeface="Maven Pro"/>
              <a:cs typeface="Maven Pro"/>
              <a:sym typeface="Maven Pro"/>
            </a:endParaRPr>
          </a:p>
        </p:txBody>
      </p:sp>
      <p:sp>
        <p:nvSpPr>
          <p:cNvPr id="341" name="Google Shape;341;p29"/>
          <p:cNvSpPr txBox="1"/>
          <p:nvPr/>
        </p:nvSpPr>
        <p:spPr>
          <a:xfrm>
            <a:off x="632100" y="1376700"/>
            <a:ext cx="3480600" cy="20853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000"/>
              </a:spcBef>
              <a:spcAft>
                <a:spcPts val="0"/>
              </a:spcAft>
              <a:buClr>
                <a:schemeClr val="dk1"/>
              </a:buClr>
              <a:buSzPts val="1400"/>
              <a:buFont typeface="Maven Pro"/>
              <a:buChar char="●"/>
            </a:pPr>
            <a:r>
              <a:rPr lang="tr">
                <a:solidFill>
                  <a:schemeClr val="dk1"/>
                </a:solidFill>
                <a:latin typeface="Maven Pro"/>
                <a:ea typeface="Maven Pro"/>
                <a:cs typeface="Maven Pro"/>
                <a:sym typeface="Maven Pro"/>
              </a:rPr>
              <a:t>P</a:t>
            </a:r>
            <a:r>
              <a:rPr lang="tr">
                <a:solidFill>
                  <a:schemeClr val="dk1"/>
                </a:solidFill>
                <a:latin typeface="Maven Pro"/>
                <a:ea typeface="Maven Pro"/>
                <a:cs typeface="Maven Pro"/>
                <a:sym typeface="Maven Pro"/>
              </a:rPr>
              <a:t>erform c</a:t>
            </a:r>
            <a:r>
              <a:rPr lang="tr">
                <a:solidFill>
                  <a:schemeClr val="dk1"/>
                </a:solidFill>
                <a:latin typeface="Maven Pro"/>
                <a:ea typeface="Maven Pro"/>
                <a:cs typeface="Maven Pro"/>
                <a:sym typeface="Maven Pro"/>
              </a:rPr>
              <a:t>oupled structural and acoustic analysis.</a:t>
            </a:r>
            <a:endParaRPr>
              <a:solidFill>
                <a:schemeClr val="dk1"/>
              </a:solidFill>
              <a:latin typeface="Maven Pro"/>
              <a:ea typeface="Maven Pro"/>
              <a:cs typeface="Maven Pro"/>
              <a:sym typeface="Maven Pro"/>
            </a:endParaRPr>
          </a:p>
          <a:p>
            <a:pPr indent="-317500" lvl="0" marL="457200" rtl="0" algn="l">
              <a:lnSpc>
                <a:spcPct val="100000"/>
              </a:lnSpc>
              <a:spcBef>
                <a:spcPts val="1000"/>
              </a:spcBef>
              <a:spcAft>
                <a:spcPts val="0"/>
              </a:spcAft>
              <a:buClr>
                <a:schemeClr val="dk1"/>
              </a:buClr>
              <a:buSzPts val="1400"/>
              <a:buFont typeface="Maven Pro"/>
              <a:buChar char="●"/>
            </a:pPr>
            <a:r>
              <a:rPr lang="tr">
                <a:solidFill>
                  <a:schemeClr val="dk1"/>
                </a:solidFill>
                <a:latin typeface="Maven Pro"/>
                <a:ea typeface="Maven Pro"/>
                <a:cs typeface="Maven Pro"/>
                <a:sym typeface="Maven Pro"/>
              </a:rPr>
              <a:t>According to simulation results, optimize the design.</a:t>
            </a:r>
            <a:endParaRPr>
              <a:solidFill>
                <a:schemeClr val="dk1"/>
              </a:solidFill>
              <a:latin typeface="Maven Pro"/>
              <a:ea typeface="Maven Pro"/>
              <a:cs typeface="Maven Pro"/>
              <a:sym typeface="Maven Pro"/>
            </a:endParaRPr>
          </a:p>
          <a:p>
            <a:pPr indent="-317500" lvl="0" marL="457200" rtl="0" algn="l">
              <a:lnSpc>
                <a:spcPct val="100000"/>
              </a:lnSpc>
              <a:spcBef>
                <a:spcPts val="1000"/>
              </a:spcBef>
              <a:spcAft>
                <a:spcPts val="0"/>
              </a:spcAft>
              <a:buClr>
                <a:schemeClr val="dk1"/>
              </a:buClr>
              <a:buSzPts val="1400"/>
              <a:buFont typeface="Maven Pro"/>
              <a:buChar char="●"/>
            </a:pPr>
            <a:r>
              <a:rPr lang="tr">
                <a:solidFill>
                  <a:schemeClr val="dk1"/>
                </a:solidFill>
                <a:latin typeface="Maven Pro"/>
                <a:ea typeface="Maven Pro"/>
                <a:cs typeface="Maven Pro"/>
                <a:sym typeface="Maven Pro"/>
              </a:rPr>
              <a:t>Manufacture the tongue drum. </a:t>
            </a:r>
            <a:endParaRPr>
              <a:solidFill>
                <a:schemeClr val="dk1"/>
              </a:solidFill>
              <a:latin typeface="Maven Pro"/>
              <a:ea typeface="Maven Pro"/>
              <a:cs typeface="Maven Pro"/>
              <a:sym typeface="Maven Pro"/>
            </a:endParaRPr>
          </a:p>
          <a:p>
            <a:pPr indent="0" lvl="0" marL="0" rtl="0" algn="l">
              <a:lnSpc>
                <a:spcPct val="100000"/>
              </a:lnSpc>
              <a:spcBef>
                <a:spcPts val="0"/>
              </a:spcBef>
              <a:spcAft>
                <a:spcPts val="0"/>
              </a:spcAft>
              <a:buNone/>
            </a:pPr>
            <a:r>
              <a:t/>
            </a:r>
            <a:endParaRPr>
              <a:solidFill>
                <a:schemeClr val="dk1"/>
              </a:solidFill>
              <a:latin typeface="Maven Pro"/>
              <a:ea typeface="Maven Pro"/>
              <a:cs typeface="Maven Pro"/>
              <a:sym typeface="Maven Pro"/>
            </a:endParaRPr>
          </a:p>
        </p:txBody>
      </p:sp>
      <p:pic>
        <p:nvPicPr>
          <p:cNvPr id="342" name="Google Shape;342;p29"/>
          <p:cNvPicPr preferRelativeResize="0"/>
          <p:nvPr/>
        </p:nvPicPr>
        <p:blipFill>
          <a:blip r:embed="rId4">
            <a:alphaModFix/>
          </a:blip>
          <a:stretch>
            <a:fillRect/>
          </a:stretch>
        </p:blipFill>
        <p:spPr>
          <a:xfrm>
            <a:off x="4112700" y="1170625"/>
            <a:ext cx="4726499" cy="22233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348" name="Google Shape;34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solidFill>
                  <a:schemeClr val="dk2"/>
                </a:solidFill>
              </a:rPr>
              <a:t>‹#›</a:t>
            </a:fld>
            <a:endParaRPr>
              <a:solidFill>
                <a:schemeClr val="dk2"/>
              </a:solidFill>
            </a:endParaRPr>
          </a:p>
        </p:txBody>
      </p:sp>
      <p:cxnSp>
        <p:nvCxnSpPr>
          <p:cNvPr id="349" name="Google Shape;349;p30"/>
          <p:cNvCxnSpPr/>
          <p:nvPr/>
        </p:nvCxnSpPr>
        <p:spPr>
          <a:xfrm>
            <a:off x="-14400" y="4583775"/>
            <a:ext cx="9172800" cy="12300"/>
          </a:xfrm>
          <a:prstGeom prst="straightConnector1">
            <a:avLst/>
          </a:prstGeom>
          <a:noFill/>
          <a:ln cap="flat" cmpd="sng" w="114300">
            <a:solidFill>
              <a:schemeClr val="dk2"/>
            </a:solidFill>
            <a:prstDash val="solid"/>
            <a:round/>
            <a:headEnd len="med" w="med" type="none"/>
            <a:tailEnd len="med" w="med" type="none"/>
          </a:ln>
        </p:spPr>
      </p:cxnSp>
      <p:pic>
        <p:nvPicPr>
          <p:cNvPr id="350" name="Google Shape;350;p30"/>
          <p:cNvPicPr preferRelativeResize="0"/>
          <p:nvPr/>
        </p:nvPicPr>
        <p:blipFill rotWithShape="1">
          <a:blip r:embed="rId3">
            <a:alphaModFix/>
          </a:blip>
          <a:srcRect b="0" l="0" r="0" t="0"/>
          <a:stretch/>
        </p:blipFill>
        <p:spPr>
          <a:xfrm>
            <a:off x="-14400" y="4497000"/>
            <a:ext cx="646500" cy="646500"/>
          </a:xfrm>
          <a:prstGeom prst="rect">
            <a:avLst/>
          </a:prstGeom>
          <a:noFill/>
          <a:ln>
            <a:noFill/>
          </a:ln>
        </p:spPr>
      </p:pic>
      <p:sp>
        <p:nvSpPr>
          <p:cNvPr id="351" name="Google Shape;351;p30"/>
          <p:cNvSpPr txBox="1"/>
          <p:nvPr/>
        </p:nvSpPr>
        <p:spPr>
          <a:xfrm>
            <a:off x="805625" y="4692775"/>
            <a:ext cx="43131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200">
                <a:latin typeface="Maven Pro"/>
                <a:ea typeface="Maven Pro"/>
                <a:cs typeface="Maven Pro"/>
                <a:sym typeface="Maven Pro"/>
              </a:rPr>
              <a:t>ME492 - TONGUE DRUM</a:t>
            </a:r>
            <a:endParaRPr sz="1200">
              <a:latin typeface="Maven Pro"/>
              <a:ea typeface="Maven Pro"/>
              <a:cs typeface="Maven Pro"/>
              <a:sym typeface="Maven Pro"/>
            </a:endParaRPr>
          </a:p>
        </p:txBody>
      </p:sp>
      <p:sp>
        <p:nvSpPr>
          <p:cNvPr id="352" name="Google Shape;352;p30"/>
          <p:cNvSpPr txBox="1"/>
          <p:nvPr/>
        </p:nvSpPr>
        <p:spPr>
          <a:xfrm>
            <a:off x="632100" y="557725"/>
            <a:ext cx="43131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2000">
                <a:solidFill>
                  <a:schemeClr val="dk1"/>
                </a:solidFill>
                <a:latin typeface="Maven Pro"/>
                <a:ea typeface="Maven Pro"/>
                <a:cs typeface="Maven Pro"/>
                <a:sym typeface="Maven Pro"/>
              </a:rPr>
              <a:t>Gantt Chart</a:t>
            </a:r>
            <a:endParaRPr b="1" sz="2000">
              <a:solidFill>
                <a:schemeClr val="dk1"/>
              </a:solidFill>
              <a:latin typeface="Maven Pro"/>
              <a:ea typeface="Maven Pro"/>
              <a:cs typeface="Maven Pro"/>
              <a:sym typeface="Maven Pro"/>
            </a:endParaRPr>
          </a:p>
        </p:txBody>
      </p:sp>
      <p:pic>
        <p:nvPicPr>
          <p:cNvPr id="353" name="Google Shape;353;p30"/>
          <p:cNvPicPr preferRelativeResize="0"/>
          <p:nvPr/>
        </p:nvPicPr>
        <p:blipFill>
          <a:blip r:embed="rId4">
            <a:alphaModFix/>
          </a:blip>
          <a:stretch>
            <a:fillRect/>
          </a:stretch>
        </p:blipFill>
        <p:spPr>
          <a:xfrm>
            <a:off x="434238" y="1116275"/>
            <a:ext cx="8275523" cy="3173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359" name="Google Shape;35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solidFill>
                  <a:schemeClr val="dk2"/>
                </a:solidFill>
              </a:rPr>
              <a:t>‹#›</a:t>
            </a:fld>
            <a:endParaRPr>
              <a:solidFill>
                <a:schemeClr val="dk2"/>
              </a:solidFill>
            </a:endParaRPr>
          </a:p>
        </p:txBody>
      </p:sp>
      <p:cxnSp>
        <p:nvCxnSpPr>
          <p:cNvPr id="360" name="Google Shape;360;p31"/>
          <p:cNvCxnSpPr/>
          <p:nvPr/>
        </p:nvCxnSpPr>
        <p:spPr>
          <a:xfrm>
            <a:off x="-14400" y="4583775"/>
            <a:ext cx="9172800" cy="12300"/>
          </a:xfrm>
          <a:prstGeom prst="straightConnector1">
            <a:avLst/>
          </a:prstGeom>
          <a:noFill/>
          <a:ln cap="flat" cmpd="sng" w="114300">
            <a:solidFill>
              <a:schemeClr val="dk2"/>
            </a:solidFill>
            <a:prstDash val="solid"/>
            <a:round/>
            <a:headEnd len="med" w="med" type="none"/>
            <a:tailEnd len="med" w="med" type="none"/>
          </a:ln>
        </p:spPr>
      </p:cxnSp>
      <p:pic>
        <p:nvPicPr>
          <p:cNvPr id="361" name="Google Shape;361;p31"/>
          <p:cNvPicPr preferRelativeResize="0"/>
          <p:nvPr/>
        </p:nvPicPr>
        <p:blipFill rotWithShape="1">
          <a:blip r:embed="rId3">
            <a:alphaModFix/>
          </a:blip>
          <a:srcRect b="0" l="0" r="0" t="0"/>
          <a:stretch/>
        </p:blipFill>
        <p:spPr>
          <a:xfrm>
            <a:off x="-14400" y="4497000"/>
            <a:ext cx="646500" cy="646500"/>
          </a:xfrm>
          <a:prstGeom prst="rect">
            <a:avLst/>
          </a:prstGeom>
          <a:noFill/>
          <a:ln>
            <a:noFill/>
          </a:ln>
        </p:spPr>
      </p:pic>
      <p:sp>
        <p:nvSpPr>
          <p:cNvPr id="362" name="Google Shape;362;p31"/>
          <p:cNvSpPr txBox="1"/>
          <p:nvPr/>
        </p:nvSpPr>
        <p:spPr>
          <a:xfrm>
            <a:off x="805625" y="4692775"/>
            <a:ext cx="43131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200">
                <a:latin typeface="Maven Pro"/>
                <a:ea typeface="Maven Pro"/>
                <a:cs typeface="Maven Pro"/>
                <a:sym typeface="Maven Pro"/>
              </a:rPr>
              <a:t>ME492 - TONGUE DRUM</a:t>
            </a:r>
            <a:endParaRPr sz="1200">
              <a:latin typeface="Maven Pro"/>
              <a:ea typeface="Maven Pro"/>
              <a:cs typeface="Maven Pro"/>
              <a:sym typeface="Maven Pro"/>
            </a:endParaRPr>
          </a:p>
        </p:txBody>
      </p:sp>
      <p:sp>
        <p:nvSpPr>
          <p:cNvPr id="363" name="Google Shape;363;p31"/>
          <p:cNvSpPr txBox="1"/>
          <p:nvPr/>
        </p:nvSpPr>
        <p:spPr>
          <a:xfrm>
            <a:off x="458575" y="485025"/>
            <a:ext cx="3693300" cy="5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700">
                <a:solidFill>
                  <a:srgbClr val="002F4A"/>
                </a:solidFill>
                <a:latin typeface="Maven Pro"/>
                <a:ea typeface="Maven Pro"/>
                <a:cs typeface="Maven Pro"/>
                <a:sym typeface="Maven Pro"/>
              </a:rPr>
              <a:t>References</a:t>
            </a:r>
            <a:endParaRPr b="1" sz="1700">
              <a:solidFill>
                <a:srgbClr val="002F4A"/>
              </a:solidFill>
              <a:latin typeface="Maven Pro"/>
              <a:ea typeface="Maven Pro"/>
              <a:cs typeface="Maven Pro"/>
              <a:sym typeface="Maven Pro"/>
            </a:endParaRPr>
          </a:p>
        </p:txBody>
      </p:sp>
      <p:sp>
        <p:nvSpPr>
          <p:cNvPr id="364" name="Google Shape;364;p31"/>
          <p:cNvSpPr txBox="1"/>
          <p:nvPr/>
        </p:nvSpPr>
        <p:spPr>
          <a:xfrm>
            <a:off x="835825" y="932250"/>
            <a:ext cx="7790400" cy="3731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Maven Pro"/>
              <a:buAutoNum type="arabicPeriod"/>
            </a:pPr>
            <a:r>
              <a:rPr lang="tr" sz="1300" u="sng">
                <a:solidFill>
                  <a:schemeClr val="accent5"/>
                </a:solidFill>
                <a:latin typeface="Maven Pro"/>
                <a:ea typeface="Maven Pro"/>
                <a:cs typeface="Maven Pro"/>
                <a:sym typeface="Maven Pro"/>
                <a:hlinkClick r:id="rId4">
                  <a:extLst>
                    <a:ext uri="{A12FA001-AC4F-418D-AE19-62706E023703}">
                      <ahyp:hlinkClr val="tx"/>
                    </a:ext>
                  </a:extLst>
                </a:hlinkClick>
              </a:rPr>
              <a:t>https://www.amazon.com/dp/B07VDDHK9C/ref=cm_sw_r_pi_dp_x_xaObFbRQ17X60</a:t>
            </a:r>
            <a:endParaRPr sz="1300">
              <a:latin typeface="Maven Pro"/>
              <a:ea typeface="Maven Pro"/>
              <a:cs typeface="Maven Pro"/>
              <a:sym typeface="Maven Pro"/>
            </a:endParaRPr>
          </a:p>
          <a:p>
            <a:pPr indent="-311150" lvl="0" marL="457200" rtl="0" algn="l">
              <a:spcBef>
                <a:spcPts val="0"/>
              </a:spcBef>
              <a:spcAft>
                <a:spcPts val="0"/>
              </a:spcAft>
              <a:buSzPts val="1300"/>
              <a:buFont typeface="Maven Pro"/>
              <a:buAutoNum type="arabicPeriod"/>
            </a:pPr>
            <a:r>
              <a:rPr lang="tr" sz="1300">
                <a:latin typeface="Maven Pro"/>
                <a:ea typeface="Maven Pro"/>
                <a:cs typeface="Maven Pro"/>
                <a:sym typeface="Maven Pro"/>
              </a:rPr>
              <a:t>https://tr.aliexpress.com/i/4000816875668.html</a:t>
            </a:r>
            <a:endParaRPr sz="1300">
              <a:latin typeface="Maven Pro"/>
              <a:ea typeface="Maven Pro"/>
              <a:cs typeface="Maven Pro"/>
              <a:sym typeface="Maven Pro"/>
            </a:endParaRPr>
          </a:p>
          <a:p>
            <a:pPr indent="-311150" lvl="0" marL="457200" rtl="0" algn="l">
              <a:spcBef>
                <a:spcPts val="0"/>
              </a:spcBef>
              <a:spcAft>
                <a:spcPts val="0"/>
              </a:spcAft>
              <a:buSzPts val="1300"/>
              <a:buFont typeface="Maven Pro"/>
              <a:buAutoNum type="arabicPeriod"/>
            </a:pPr>
            <a:r>
              <a:rPr lang="tr" sz="1300" u="sng">
                <a:solidFill>
                  <a:schemeClr val="accent5"/>
                </a:solidFill>
                <a:latin typeface="Maven Pro"/>
                <a:ea typeface="Maven Pro"/>
                <a:cs typeface="Maven Pro"/>
                <a:sym typeface="Maven Pro"/>
                <a:hlinkClick r:id="rId5">
                  <a:extLst>
                    <a:ext uri="{A12FA001-AC4F-418D-AE19-62706E023703}">
                      <ahyp:hlinkClr val="tx"/>
                    </a:ext>
                  </a:extLst>
                </a:hlinkClick>
              </a:rPr>
              <a:t>http://www.oddmusic.com/gallery/hank-drum.html</a:t>
            </a:r>
            <a:endParaRPr sz="1300">
              <a:latin typeface="Maven Pro"/>
              <a:ea typeface="Maven Pro"/>
              <a:cs typeface="Maven Pro"/>
              <a:sym typeface="Maven Pro"/>
            </a:endParaRPr>
          </a:p>
          <a:p>
            <a:pPr indent="-311150" lvl="0" marL="457200" rtl="0" algn="l">
              <a:spcBef>
                <a:spcPts val="0"/>
              </a:spcBef>
              <a:spcAft>
                <a:spcPts val="0"/>
              </a:spcAft>
              <a:buSzPts val="1300"/>
              <a:buFont typeface="Maven Pro"/>
              <a:buAutoNum type="arabicPeriod"/>
            </a:pPr>
            <a:r>
              <a:rPr lang="tr" sz="1300" u="sng">
                <a:solidFill>
                  <a:schemeClr val="hlink"/>
                </a:solidFill>
                <a:latin typeface="Maven Pro"/>
                <a:ea typeface="Maven Pro"/>
                <a:cs typeface="Maven Pro"/>
                <a:sym typeface="Maven Pro"/>
                <a:hlinkClick r:id="rId6"/>
              </a:rPr>
              <a:t>https://www.youtube.com/watch?v=2TlN_8oB6D4</a:t>
            </a:r>
            <a:endParaRPr sz="1300">
              <a:latin typeface="Maven Pro"/>
              <a:ea typeface="Maven Pro"/>
              <a:cs typeface="Maven Pro"/>
              <a:sym typeface="Maven Pro"/>
            </a:endParaRPr>
          </a:p>
          <a:p>
            <a:pPr indent="-311150" lvl="0" marL="457200" rtl="0" algn="l">
              <a:spcBef>
                <a:spcPts val="0"/>
              </a:spcBef>
              <a:spcAft>
                <a:spcPts val="0"/>
              </a:spcAft>
              <a:buSzPts val="1300"/>
              <a:buFont typeface="Maven Pro"/>
              <a:buAutoNum type="arabicPeriod"/>
            </a:pPr>
            <a:r>
              <a:rPr lang="tr" sz="1300" u="sng">
                <a:solidFill>
                  <a:schemeClr val="hlink"/>
                </a:solidFill>
                <a:latin typeface="Maven Pro"/>
                <a:ea typeface="Maven Pro"/>
                <a:cs typeface="Maven Pro"/>
                <a:sym typeface="Maven Pro"/>
                <a:hlinkClick r:id="rId7"/>
              </a:rPr>
              <a:t>https://www.istockphoto.com/tr/vekt%C3%B6r/b%C3%BCy%C3%BCk-piyano-klavye-d%C3%BCzeni-gm1164156410-319906793</a:t>
            </a:r>
            <a:endParaRPr sz="1300">
              <a:latin typeface="Maven Pro"/>
              <a:ea typeface="Maven Pro"/>
              <a:cs typeface="Maven Pro"/>
              <a:sym typeface="Maven Pro"/>
            </a:endParaRPr>
          </a:p>
          <a:p>
            <a:pPr indent="-311150" lvl="0" marL="457200" rtl="0" algn="l">
              <a:spcBef>
                <a:spcPts val="0"/>
              </a:spcBef>
              <a:spcAft>
                <a:spcPts val="0"/>
              </a:spcAft>
              <a:buSzPts val="1300"/>
              <a:buFont typeface="Maven Pro"/>
              <a:buAutoNum type="arabicPeriod"/>
            </a:pPr>
            <a:r>
              <a:rPr lang="tr" sz="1300" u="sng">
                <a:solidFill>
                  <a:schemeClr val="hlink"/>
                </a:solidFill>
                <a:latin typeface="Maven Pro"/>
                <a:ea typeface="Maven Pro"/>
                <a:cs typeface="Maven Pro"/>
                <a:sym typeface="Maven Pro"/>
                <a:hlinkClick r:id="rId8"/>
              </a:rPr>
              <a:t>https://www.youtube.com/watch?v=JsVqb6PAA1k</a:t>
            </a:r>
            <a:endParaRPr sz="1300">
              <a:latin typeface="Maven Pro"/>
              <a:ea typeface="Maven Pro"/>
              <a:cs typeface="Maven Pro"/>
              <a:sym typeface="Maven Pro"/>
            </a:endParaRPr>
          </a:p>
          <a:p>
            <a:pPr indent="-311150" lvl="0" marL="457200" rtl="0" algn="l">
              <a:spcBef>
                <a:spcPts val="0"/>
              </a:spcBef>
              <a:spcAft>
                <a:spcPts val="0"/>
              </a:spcAft>
              <a:buSzPts val="1300"/>
              <a:buFont typeface="Maven Pro"/>
              <a:buAutoNum type="arabicPeriod"/>
            </a:pPr>
            <a:r>
              <a:rPr lang="tr" sz="1300" u="sng">
                <a:solidFill>
                  <a:schemeClr val="hlink"/>
                </a:solidFill>
                <a:latin typeface="Maven Pro"/>
                <a:ea typeface="Maven Pro"/>
                <a:cs typeface="Maven Pro"/>
                <a:sym typeface="Maven Pro"/>
                <a:hlinkClick r:id="rId9"/>
              </a:rPr>
              <a:t>https://www.youtube.com/watch?v=7-QYFKyYtzY</a:t>
            </a:r>
            <a:endParaRPr sz="1300">
              <a:latin typeface="Maven Pro"/>
              <a:ea typeface="Maven Pro"/>
              <a:cs typeface="Maven Pro"/>
              <a:sym typeface="Maven Pro"/>
            </a:endParaRPr>
          </a:p>
          <a:p>
            <a:pPr indent="-311150" lvl="0" marL="457200" rtl="0" algn="l">
              <a:spcBef>
                <a:spcPts val="0"/>
              </a:spcBef>
              <a:spcAft>
                <a:spcPts val="0"/>
              </a:spcAft>
              <a:buSzPts val="1300"/>
              <a:buFont typeface="Maven Pro"/>
              <a:buAutoNum type="arabicPeriod"/>
            </a:pPr>
            <a:r>
              <a:rPr lang="tr" sz="1300">
                <a:latin typeface="Maven Pro"/>
                <a:ea typeface="Maven Pro"/>
                <a:cs typeface="Maven Pro"/>
                <a:sym typeface="Maven Pro"/>
              </a:rPr>
              <a:t>https://www.youtube.com/results?search_query=tongue+drum+ciao+bella+cover</a:t>
            </a:r>
            <a:endParaRPr sz="1300">
              <a:latin typeface="Maven Pro"/>
              <a:ea typeface="Maven Pro"/>
              <a:cs typeface="Maven Pro"/>
              <a:sym typeface="Maven Pro"/>
            </a:endParaRPr>
          </a:p>
          <a:p>
            <a:pPr indent="-311150" lvl="0" marL="457200" rtl="0" algn="l">
              <a:spcBef>
                <a:spcPts val="0"/>
              </a:spcBef>
              <a:spcAft>
                <a:spcPts val="0"/>
              </a:spcAft>
              <a:buSzPts val="1300"/>
              <a:buFont typeface="Maven Pro"/>
              <a:buAutoNum type="arabicPeriod"/>
            </a:pPr>
            <a:r>
              <a:rPr lang="tr" sz="1300" u="sng">
                <a:solidFill>
                  <a:schemeClr val="hlink"/>
                </a:solidFill>
                <a:latin typeface="Maven Pro"/>
                <a:ea typeface="Maven Pro"/>
                <a:cs typeface="Maven Pro"/>
                <a:sym typeface="Maven Pro"/>
                <a:hlinkClick r:id="rId10"/>
              </a:rPr>
              <a:t>https://www.youtube.com/watch?v=B569Cxj_T2U</a:t>
            </a:r>
            <a:endParaRPr sz="1300">
              <a:latin typeface="Maven Pro"/>
              <a:ea typeface="Maven Pro"/>
              <a:cs typeface="Maven Pro"/>
              <a:sym typeface="Maven Pro"/>
            </a:endParaRPr>
          </a:p>
          <a:p>
            <a:pPr indent="-311150" lvl="0" marL="457200" rtl="0" algn="l">
              <a:spcBef>
                <a:spcPts val="0"/>
              </a:spcBef>
              <a:spcAft>
                <a:spcPts val="0"/>
              </a:spcAft>
              <a:buSzPts val="1300"/>
              <a:buFont typeface="Maven Pro"/>
              <a:buAutoNum type="arabicPeriod"/>
            </a:pPr>
            <a:r>
              <a:rPr lang="tr" sz="1300" u="sng">
                <a:solidFill>
                  <a:schemeClr val="hlink"/>
                </a:solidFill>
                <a:latin typeface="Maven Pro"/>
                <a:ea typeface="Maven Pro"/>
                <a:cs typeface="Maven Pro"/>
                <a:sym typeface="Maven Pro"/>
                <a:hlinkClick r:id="rId11"/>
              </a:rPr>
              <a:t>https://soundcloud.com/steel-tongues/perseus-titanium-steel-tongue-drum</a:t>
            </a:r>
            <a:endParaRPr sz="1300">
              <a:latin typeface="Maven Pro"/>
              <a:ea typeface="Maven Pro"/>
              <a:cs typeface="Maven Pro"/>
              <a:sym typeface="Maven Pro"/>
            </a:endParaRPr>
          </a:p>
          <a:p>
            <a:pPr indent="-311150" lvl="0" marL="457200" rtl="0" algn="l">
              <a:spcBef>
                <a:spcPts val="0"/>
              </a:spcBef>
              <a:spcAft>
                <a:spcPts val="0"/>
              </a:spcAft>
              <a:buSzPts val="1300"/>
              <a:buFont typeface="Maven Pro"/>
              <a:buAutoNum type="arabicPeriod"/>
            </a:pPr>
            <a:r>
              <a:rPr lang="tr" sz="1300">
                <a:latin typeface="Maven Pro"/>
                <a:ea typeface="Maven Pro"/>
                <a:cs typeface="Maven Pro"/>
                <a:sym typeface="Maven Pro"/>
              </a:rPr>
              <a:t>https://tr.pinterest.com/pin/12736811426276435/</a:t>
            </a:r>
            <a:endParaRPr sz="1300">
              <a:latin typeface="Maven Pro"/>
              <a:ea typeface="Maven Pro"/>
              <a:cs typeface="Maven Pro"/>
              <a:sym typeface="Maven Pro"/>
            </a:endParaRPr>
          </a:p>
          <a:p>
            <a:pPr indent="-311150" lvl="0" marL="457200" rtl="0" algn="l">
              <a:spcBef>
                <a:spcPts val="0"/>
              </a:spcBef>
              <a:spcAft>
                <a:spcPts val="0"/>
              </a:spcAft>
              <a:buSzPts val="1300"/>
              <a:buFont typeface="Maven Pro"/>
              <a:buAutoNum type="arabicPeriod"/>
            </a:pPr>
            <a:r>
              <a:rPr lang="tr" sz="1300" u="sng">
                <a:solidFill>
                  <a:schemeClr val="hlink"/>
                </a:solidFill>
                <a:latin typeface="Maven Pro"/>
                <a:ea typeface="Maven Pro"/>
                <a:cs typeface="Maven Pro"/>
                <a:sym typeface="Maven Pro"/>
                <a:hlinkClick r:id="rId12"/>
              </a:rPr>
              <a:t>https://www.pinterest.cl/pin/819725569658205300/</a:t>
            </a:r>
            <a:endParaRPr sz="1300">
              <a:latin typeface="Maven Pro"/>
              <a:ea typeface="Maven Pro"/>
              <a:cs typeface="Maven Pro"/>
              <a:sym typeface="Maven Pro"/>
            </a:endParaRPr>
          </a:p>
          <a:p>
            <a:pPr indent="-311150" lvl="0" marL="457200" rtl="0" algn="l">
              <a:spcBef>
                <a:spcPts val="0"/>
              </a:spcBef>
              <a:spcAft>
                <a:spcPts val="0"/>
              </a:spcAft>
              <a:buSzPts val="1300"/>
              <a:buFont typeface="Maven Pro"/>
              <a:buAutoNum type="arabicPeriod"/>
            </a:pPr>
            <a:r>
              <a:rPr lang="tr" sz="1300">
                <a:latin typeface="Maven Pro"/>
                <a:ea typeface="Maven Pro"/>
                <a:cs typeface="Maven Pro"/>
                <a:sym typeface="Maven Pro"/>
              </a:rPr>
              <a:t>https://www.etsy.com/listing/719497422/small-steel-tongue-drum-with-nine-notes</a:t>
            </a:r>
            <a:endParaRPr sz="1300">
              <a:latin typeface="Maven Pro"/>
              <a:ea typeface="Maven Pro"/>
              <a:cs typeface="Maven Pro"/>
              <a:sym typeface="Maven Pro"/>
            </a:endParaRPr>
          </a:p>
          <a:p>
            <a:pPr indent="-311150" lvl="0" marL="457200" rtl="0" algn="l">
              <a:spcBef>
                <a:spcPts val="0"/>
              </a:spcBef>
              <a:spcAft>
                <a:spcPts val="0"/>
              </a:spcAft>
              <a:buSzPts val="1300"/>
              <a:buFont typeface="Maven Pro"/>
              <a:buAutoNum type="arabicPeriod"/>
            </a:pPr>
            <a:r>
              <a:rPr lang="tr" sz="1300">
                <a:latin typeface="Maven Pro"/>
                <a:ea typeface="Maven Pro"/>
                <a:cs typeface="Maven Pro"/>
                <a:sym typeface="Maven Pro"/>
              </a:rPr>
              <a:t>http://olivierbricole.canalblog.com/archives/2017/04/19/35189829.html</a:t>
            </a:r>
            <a:endParaRPr sz="1300">
              <a:latin typeface="Maven Pro"/>
              <a:ea typeface="Maven Pro"/>
              <a:cs typeface="Maven Pro"/>
              <a:sym typeface="Maven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72" name="Google Shape;72;p14"/>
          <p:cNvSpPr txBox="1"/>
          <p:nvPr/>
        </p:nvSpPr>
        <p:spPr>
          <a:xfrm>
            <a:off x="632100" y="557725"/>
            <a:ext cx="31110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2000">
                <a:solidFill>
                  <a:schemeClr val="dk1"/>
                </a:solidFill>
                <a:latin typeface="Maven Pro"/>
                <a:ea typeface="Maven Pro"/>
                <a:cs typeface="Maven Pro"/>
                <a:sym typeface="Maven Pro"/>
              </a:rPr>
              <a:t>Outline</a:t>
            </a:r>
            <a:endParaRPr b="1" sz="2000">
              <a:solidFill>
                <a:schemeClr val="dk1"/>
              </a:solidFill>
              <a:latin typeface="Maven Pro"/>
              <a:ea typeface="Maven Pro"/>
              <a:cs typeface="Maven Pro"/>
              <a:sym typeface="Maven Pro"/>
            </a:endParaRPr>
          </a:p>
        </p:txBody>
      </p:sp>
      <p:sp>
        <p:nvSpPr>
          <p:cNvPr id="73" name="Google Shape;73;p14"/>
          <p:cNvSpPr txBox="1"/>
          <p:nvPr/>
        </p:nvSpPr>
        <p:spPr>
          <a:xfrm>
            <a:off x="1426975" y="964400"/>
            <a:ext cx="5094000" cy="32376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dk1"/>
              </a:buClr>
              <a:buSzPts val="1500"/>
              <a:buFont typeface="Maven Pro"/>
              <a:buChar char="➢"/>
            </a:pPr>
            <a:r>
              <a:rPr b="1" lang="tr" sz="1500">
                <a:solidFill>
                  <a:schemeClr val="dk1"/>
                </a:solidFill>
                <a:latin typeface="Maven Pro"/>
                <a:ea typeface="Maven Pro"/>
                <a:cs typeface="Maven Pro"/>
                <a:sym typeface="Maven Pro"/>
              </a:rPr>
              <a:t>Problem Definition </a:t>
            </a:r>
            <a:endParaRPr b="1" sz="1500">
              <a:solidFill>
                <a:schemeClr val="dk1"/>
              </a:solidFill>
              <a:latin typeface="Maven Pro"/>
              <a:ea typeface="Maven Pro"/>
              <a:cs typeface="Maven Pro"/>
              <a:sym typeface="Maven Pro"/>
            </a:endParaRPr>
          </a:p>
          <a:p>
            <a:pPr indent="-323850" lvl="0" marL="457200" rtl="0" algn="l">
              <a:lnSpc>
                <a:spcPct val="150000"/>
              </a:lnSpc>
              <a:spcBef>
                <a:spcPts val="0"/>
              </a:spcBef>
              <a:spcAft>
                <a:spcPts val="0"/>
              </a:spcAft>
              <a:buClr>
                <a:schemeClr val="dk1"/>
              </a:buClr>
              <a:buSzPts val="1500"/>
              <a:buFont typeface="Maven Pro"/>
              <a:buChar char="➢"/>
            </a:pPr>
            <a:r>
              <a:rPr b="1" lang="tr" sz="1500">
                <a:solidFill>
                  <a:schemeClr val="dk1"/>
                </a:solidFill>
                <a:latin typeface="Maven Pro"/>
                <a:ea typeface="Maven Pro"/>
                <a:cs typeface="Maven Pro"/>
                <a:sym typeface="Maven Pro"/>
              </a:rPr>
              <a:t>Sound Perception</a:t>
            </a:r>
            <a:endParaRPr b="1" sz="1500">
              <a:solidFill>
                <a:schemeClr val="dk1"/>
              </a:solidFill>
              <a:latin typeface="Maven Pro"/>
              <a:ea typeface="Maven Pro"/>
              <a:cs typeface="Maven Pro"/>
              <a:sym typeface="Maven Pro"/>
            </a:endParaRPr>
          </a:p>
          <a:p>
            <a:pPr indent="-323850" lvl="0" marL="457200" rtl="0" algn="l">
              <a:lnSpc>
                <a:spcPct val="150000"/>
              </a:lnSpc>
              <a:spcBef>
                <a:spcPts val="0"/>
              </a:spcBef>
              <a:spcAft>
                <a:spcPts val="0"/>
              </a:spcAft>
              <a:buClr>
                <a:schemeClr val="dk1"/>
              </a:buClr>
              <a:buSzPts val="1500"/>
              <a:buFont typeface="Maven Pro"/>
              <a:buChar char="➢"/>
            </a:pPr>
            <a:r>
              <a:rPr b="1" lang="tr" sz="1500">
                <a:solidFill>
                  <a:schemeClr val="dk1"/>
                </a:solidFill>
                <a:latin typeface="Maven Pro"/>
                <a:ea typeface="Maven Pro"/>
                <a:cs typeface="Maven Pro"/>
                <a:sym typeface="Maven Pro"/>
              </a:rPr>
              <a:t>Analysis of Tongue Drums</a:t>
            </a:r>
            <a:endParaRPr b="1" sz="1500">
              <a:solidFill>
                <a:schemeClr val="dk1"/>
              </a:solidFill>
              <a:latin typeface="Maven Pro"/>
              <a:ea typeface="Maven Pro"/>
              <a:cs typeface="Maven Pro"/>
              <a:sym typeface="Maven Pro"/>
            </a:endParaRPr>
          </a:p>
          <a:p>
            <a:pPr indent="-323850" lvl="1" marL="914400" rtl="0" algn="l">
              <a:lnSpc>
                <a:spcPct val="150000"/>
              </a:lnSpc>
              <a:spcBef>
                <a:spcPts val="0"/>
              </a:spcBef>
              <a:spcAft>
                <a:spcPts val="0"/>
              </a:spcAft>
              <a:buClr>
                <a:schemeClr val="dk1"/>
              </a:buClr>
              <a:buSzPts val="1500"/>
              <a:buFont typeface="Maven Pro"/>
              <a:buAutoNum type="alphaLcPeriod"/>
            </a:pPr>
            <a:r>
              <a:rPr b="1" lang="tr" sz="1500">
                <a:solidFill>
                  <a:schemeClr val="dk1"/>
                </a:solidFill>
                <a:latin typeface="Maven Pro"/>
                <a:ea typeface="Maven Pro"/>
                <a:cs typeface="Maven Pro"/>
                <a:sym typeface="Maven Pro"/>
              </a:rPr>
              <a:t>Acoustic Analysis</a:t>
            </a:r>
            <a:endParaRPr b="1" sz="1500">
              <a:solidFill>
                <a:schemeClr val="dk1"/>
              </a:solidFill>
              <a:latin typeface="Maven Pro"/>
              <a:ea typeface="Maven Pro"/>
              <a:cs typeface="Maven Pro"/>
              <a:sym typeface="Maven Pro"/>
            </a:endParaRPr>
          </a:p>
          <a:p>
            <a:pPr indent="-323850" lvl="1" marL="914400" rtl="0" algn="l">
              <a:lnSpc>
                <a:spcPct val="150000"/>
              </a:lnSpc>
              <a:spcBef>
                <a:spcPts val="0"/>
              </a:spcBef>
              <a:spcAft>
                <a:spcPts val="0"/>
              </a:spcAft>
              <a:buClr>
                <a:schemeClr val="dk1"/>
              </a:buClr>
              <a:buSzPts val="1500"/>
              <a:buFont typeface="Maven Pro"/>
              <a:buAutoNum type="alphaLcPeriod"/>
            </a:pPr>
            <a:r>
              <a:rPr b="1" lang="tr" sz="1500">
                <a:solidFill>
                  <a:schemeClr val="dk1"/>
                </a:solidFill>
                <a:latin typeface="Maven Pro"/>
                <a:ea typeface="Maven Pro"/>
                <a:cs typeface="Maven Pro"/>
                <a:sym typeface="Maven Pro"/>
              </a:rPr>
              <a:t>Structural Analysis</a:t>
            </a:r>
            <a:endParaRPr b="1" sz="1500">
              <a:solidFill>
                <a:schemeClr val="dk1"/>
              </a:solidFill>
              <a:latin typeface="Maven Pro"/>
              <a:ea typeface="Maven Pro"/>
              <a:cs typeface="Maven Pro"/>
              <a:sym typeface="Maven Pro"/>
            </a:endParaRPr>
          </a:p>
          <a:p>
            <a:pPr indent="-323850" lvl="0" marL="457200" rtl="0" algn="l">
              <a:lnSpc>
                <a:spcPct val="150000"/>
              </a:lnSpc>
              <a:spcBef>
                <a:spcPts val="0"/>
              </a:spcBef>
              <a:spcAft>
                <a:spcPts val="0"/>
              </a:spcAft>
              <a:buClr>
                <a:schemeClr val="dk1"/>
              </a:buClr>
              <a:buSzPts val="1500"/>
              <a:buFont typeface="Maven Pro"/>
              <a:buChar char="➢"/>
            </a:pPr>
            <a:r>
              <a:rPr b="1" lang="tr" sz="1500">
                <a:solidFill>
                  <a:schemeClr val="dk1"/>
                </a:solidFill>
                <a:latin typeface="Maven Pro"/>
                <a:ea typeface="Maven Pro"/>
                <a:cs typeface="Maven Pro"/>
                <a:sym typeface="Maven Pro"/>
              </a:rPr>
              <a:t>Benchmarking</a:t>
            </a:r>
            <a:endParaRPr b="1" sz="1500">
              <a:solidFill>
                <a:schemeClr val="dk1"/>
              </a:solidFill>
              <a:latin typeface="Maven Pro"/>
              <a:ea typeface="Maven Pro"/>
              <a:cs typeface="Maven Pro"/>
              <a:sym typeface="Maven Pro"/>
            </a:endParaRPr>
          </a:p>
          <a:p>
            <a:pPr indent="-323850" lvl="0" marL="457200" rtl="0" algn="l">
              <a:lnSpc>
                <a:spcPct val="150000"/>
              </a:lnSpc>
              <a:spcBef>
                <a:spcPts val="0"/>
              </a:spcBef>
              <a:spcAft>
                <a:spcPts val="0"/>
              </a:spcAft>
              <a:buClr>
                <a:schemeClr val="dk1"/>
              </a:buClr>
              <a:buSzPts val="1500"/>
              <a:buFont typeface="Maven Pro"/>
              <a:buChar char="➢"/>
            </a:pPr>
            <a:r>
              <a:rPr b="1" lang="tr" sz="1500">
                <a:solidFill>
                  <a:schemeClr val="dk1"/>
                </a:solidFill>
                <a:latin typeface="Maven Pro"/>
                <a:ea typeface="Maven Pro"/>
                <a:cs typeface="Maven Pro"/>
                <a:sym typeface="Maven Pro"/>
              </a:rPr>
              <a:t>Cost Analysis</a:t>
            </a:r>
            <a:endParaRPr b="1" sz="1500">
              <a:solidFill>
                <a:schemeClr val="dk1"/>
              </a:solidFill>
              <a:latin typeface="Maven Pro"/>
              <a:ea typeface="Maven Pro"/>
              <a:cs typeface="Maven Pro"/>
              <a:sym typeface="Maven Pro"/>
            </a:endParaRPr>
          </a:p>
          <a:p>
            <a:pPr indent="-323850" lvl="0" marL="457200" rtl="0" algn="l">
              <a:lnSpc>
                <a:spcPct val="150000"/>
              </a:lnSpc>
              <a:spcBef>
                <a:spcPts val="0"/>
              </a:spcBef>
              <a:spcAft>
                <a:spcPts val="0"/>
              </a:spcAft>
              <a:buClr>
                <a:schemeClr val="dk1"/>
              </a:buClr>
              <a:buSzPts val="1500"/>
              <a:buFont typeface="Maven Pro"/>
              <a:buChar char="➢"/>
            </a:pPr>
            <a:r>
              <a:rPr b="1" lang="tr" sz="1500">
                <a:solidFill>
                  <a:schemeClr val="dk1"/>
                </a:solidFill>
                <a:latin typeface="Maven Pro"/>
                <a:ea typeface="Maven Pro"/>
                <a:cs typeface="Maven Pro"/>
                <a:sym typeface="Maven Pro"/>
              </a:rPr>
              <a:t>Gantt Chart</a:t>
            </a:r>
            <a:endParaRPr sz="1100">
              <a:solidFill>
                <a:srgbClr val="222222"/>
              </a:solidFill>
              <a:highlight>
                <a:srgbClr val="FFFFFF"/>
              </a:highlight>
            </a:endParaRPr>
          </a:p>
          <a:p>
            <a:pPr indent="-323850" lvl="0" marL="457200" rtl="0" algn="l">
              <a:lnSpc>
                <a:spcPct val="150000"/>
              </a:lnSpc>
              <a:spcBef>
                <a:spcPts val="0"/>
              </a:spcBef>
              <a:spcAft>
                <a:spcPts val="0"/>
              </a:spcAft>
              <a:buClr>
                <a:schemeClr val="dk1"/>
              </a:buClr>
              <a:buSzPts val="1500"/>
              <a:buFont typeface="Maven Pro"/>
              <a:buChar char="➢"/>
            </a:pPr>
            <a:r>
              <a:rPr b="1" lang="tr" sz="1500">
                <a:solidFill>
                  <a:schemeClr val="dk1"/>
                </a:solidFill>
                <a:latin typeface="Maven Pro"/>
                <a:ea typeface="Maven Pro"/>
                <a:cs typeface="Maven Pro"/>
                <a:sym typeface="Maven Pro"/>
              </a:rPr>
              <a:t>References</a:t>
            </a:r>
            <a:endParaRPr b="1" sz="1500">
              <a:solidFill>
                <a:schemeClr val="dk1"/>
              </a:solidFill>
              <a:latin typeface="Maven Pro"/>
              <a:ea typeface="Maven Pro"/>
              <a:cs typeface="Maven Pro"/>
              <a:sym typeface="Maven Pro"/>
            </a:endParaRPr>
          </a:p>
        </p:txBody>
      </p:sp>
      <p:cxnSp>
        <p:nvCxnSpPr>
          <p:cNvPr id="74" name="Google Shape;74;p14"/>
          <p:cNvCxnSpPr/>
          <p:nvPr/>
        </p:nvCxnSpPr>
        <p:spPr>
          <a:xfrm>
            <a:off x="-14400" y="4558975"/>
            <a:ext cx="9172800" cy="12300"/>
          </a:xfrm>
          <a:prstGeom prst="straightConnector1">
            <a:avLst/>
          </a:prstGeom>
          <a:noFill/>
          <a:ln cap="flat" cmpd="sng" w="114300">
            <a:solidFill>
              <a:schemeClr val="dk2"/>
            </a:solidFill>
            <a:prstDash val="solid"/>
            <a:round/>
            <a:headEnd len="med" w="med" type="none"/>
            <a:tailEnd len="med" w="med" type="none"/>
          </a:ln>
        </p:spPr>
      </p:cxnSp>
      <p:pic>
        <p:nvPicPr>
          <p:cNvPr id="75" name="Google Shape;75;p14"/>
          <p:cNvPicPr preferRelativeResize="0"/>
          <p:nvPr/>
        </p:nvPicPr>
        <p:blipFill rotWithShape="1">
          <a:blip r:embed="rId3">
            <a:alphaModFix/>
          </a:blip>
          <a:srcRect b="0" l="0" r="0" t="0"/>
          <a:stretch/>
        </p:blipFill>
        <p:spPr>
          <a:xfrm>
            <a:off x="-14400" y="4497000"/>
            <a:ext cx="646500" cy="646500"/>
          </a:xfrm>
          <a:prstGeom prst="rect">
            <a:avLst/>
          </a:prstGeom>
          <a:noFill/>
          <a:ln>
            <a:noFill/>
          </a:ln>
        </p:spPr>
      </p:pic>
      <p:sp>
        <p:nvSpPr>
          <p:cNvPr id="76" name="Google Shape;76;p14"/>
          <p:cNvSpPr txBox="1"/>
          <p:nvPr/>
        </p:nvSpPr>
        <p:spPr>
          <a:xfrm>
            <a:off x="805625" y="4692775"/>
            <a:ext cx="43131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200">
                <a:latin typeface="Maven Pro"/>
                <a:ea typeface="Maven Pro"/>
                <a:cs typeface="Maven Pro"/>
                <a:sym typeface="Maven Pro"/>
              </a:rPr>
              <a:t>ME492 - TONGUE DRUM</a:t>
            </a:r>
            <a:endParaRPr sz="1200">
              <a:latin typeface="Maven Pro"/>
              <a:ea typeface="Maven Pro"/>
              <a:cs typeface="Maven Pro"/>
              <a:sym typeface="Maven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370" name="Google Shape;370;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solidFill>
                  <a:schemeClr val="dk2"/>
                </a:solidFill>
              </a:rPr>
              <a:t>‹#›</a:t>
            </a:fld>
            <a:endParaRPr>
              <a:solidFill>
                <a:schemeClr val="dk2"/>
              </a:solidFill>
            </a:endParaRPr>
          </a:p>
        </p:txBody>
      </p:sp>
      <p:cxnSp>
        <p:nvCxnSpPr>
          <p:cNvPr id="371" name="Google Shape;371;p32"/>
          <p:cNvCxnSpPr/>
          <p:nvPr/>
        </p:nvCxnSpPr>
        <p:spPr>
          <a:xfrm>
            <a:off x="-14400" y="4583775"/>
            <a:ext cx="9172800" cy="12300"/>
          </a:xfrm>
          <a:prstGeom prst="straightConnector1">
            <a:avLst/>
          </a:prstGeom>
          <a:noFill/>
          <a:ln cap="flat" cmpd="sng" w="114300">
            <a:solidFill>
              <a:schemeClr val="dk2"/>
            </a:solidFill>
            <a:prstDash val="solid"/>
            <a:round/>
            <a:headEnd len="med" w="med" type="none"/>
            <a:tailEnd len="med" w="med" type="none"/>
          </a:ln>
        </p:spPr>
      </p:cxnSp>
      <p:pic>
        <p:nvPicPr>
          <p:cNvPr id="372" name="Google Shape;372;p32"/>
          <p:cNvPicPr preferRelativeResize="0"/>
          <p:nvPr/>
        </p:nvPicPr>
        <p:blipFill rotWithShape="1">
          <a:blip r:embed="rId3">
            <a:alphaModFix/>
          </a:blip>
          <a:srcRect b="0" l="0" r="0" t="0"/>
          <a:stretch/>
        </p:blipFill>
        <p:spPr>
          <a:xfrm>
            <a:off x="-14400" y="4497000"/>
            <a:ext cx="646500" cy="646500"/>
          </a:xfrm>
          <a:prstGeom prst="rect">
            <a:avLst/>
          </a:prstGeom>
          <a:noFill/>
          <a:ln>
            <a:noFill/>
          </a:ln>
        </p:spPr>
      </p:pic>
      <p:sp>
        <p:nvSpPr>
          <p:cNvPr id="373" name="Google Shape;373;p32"/>
          <p:cNvSpPr txBox="1"/>
          <p:nvPr/>
        </p:nvSpPr>
        <p:spPr>
          <a:xfrm>
            <a:off x="805625" y="4692775"/>
            <a:ext cx="43131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200">
                <a:latin typeface="Maven Pro"/>
                <a:ea typeface="Maven Pro"/>
                <a:cs typeface="Maven Pro"/>
                <a:sym typeface="Maven Pro"/>
              </a:rPr>
              <a:t>ME492 - TONGUE DRUM</a:t>
            </a:r>
            <a:endParaRPr sz="1200">
              <a:latin typeface="Maven Pro"/>
              <a:ea typeface="Maven Pro"/>
              <a:cs typeface="Maven Pro"/>
              <a:sym typeface="Maven Pro"/>
            </a:endParaRPr>
          </a:p>
        </p:txBody>
      </p:sp>
      <p:sp>
        <p:nvSpPr>
          <p:cNvPr id="374" name="Google Shape;374;p32"/>
          <p:cNvSpPr txBox="1"/>
          <p:nvPr/>
        </p:nvSpPr>
        <p:spPr>
          <a:xfrm>
            <a:off x="145750" y="1487475"/>
            <a:ext cx="3498900" cy="15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tr" sz="3600">
                <a:solidFill>
                  <a:srgbClr val="31394D"/>
                </a:solidFill>
                <a:latin typeface="Maven Pro"/>
                <a:ea typeface="Maven Pro"/>
                <a:cs typeface="Maven Pro"/>
                <a:sym typeface="Maven Pro"/>
              </a:rPr>
              <a:t>THANK YOU FOR </a:t>
            </a:r>
            <a:endParaRPr b="1" sz="3600">
              <a:solidFill>
                <a:srgbClr val="31394D"/>
              </a:solidFill>
              <a:latin typeface="Maven Pro"/>
              <a:ea typeface="Maven Pro"/>
              <a:cs typeface="Maven Pro"/>
              <a:sym typeface="Maven Pro"/>
            </a:endParaRPr>
          </a:p>
          <a:p>
            <a:pPr indent="0" lvl="0" marL="0" rtl="0" algn="ctr">
              <a:spcBef>
                <a:spcPts val="0"/>
              </a:spcBef>
              <a:spcAft>
                <a:spcPts val="0"/>
              </a:spcAft>
              <a:buNone/>
            </a:pPr>
            <a:r>
              <a:rPr b="1" lang="tr" sz="3600">
                <a:solidFill>
                  <a:srgbClr val="31394D"/>
                </a:solidFill>
                <a:latin typeface="Maven Pro"/>
                <a:ea typeface="Maven Pro"/>
                <a:cs typeface="Maven Pro"/>
                <a:sym typeface="Maven Pro"/>
              </a:rPr>
              <a:t>LISTENING</a:t>
            </a:r>
            <a:endParaRPr b="1" sz="3600">
              <a:solidFill>
                <a:srgbClr val="31394D"/>
              </a:solidFill>
              <a:latin typeface="Maven Pro"/>
              <a:ea typeface="Maven Pro"/>
              <a:cs typeface="Maven Pro"/>
              <a:sym typeface="Maven Pro"/>
            </a:endParaRPr>
          </a:p>
        </p:txBody>
      </p:sp>
      <p:pic>
        <p:nvPicPr>
          <p:cNvPr id="375" name="Google Shape;375;p32"/>
          <p:cNvPicPr preferRelativeResize="0"/>
          <p:nvPr/>
        </p:nvPicPr>
        <p:blipFill>
          <a:blip r:embed="rId4">
            <a:alphaModFix/>
          </a:blip>
          <a:stretch>
            <a:fillRect/>
          </a:stretch>
        </p:blipFill>
        <p:spPr>
          <a:xfrm>
            <a:off x="4070825" y="501900"/>
            <a:ext cx="4313100" cy="3547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3"/>
          <p:cNvSpPr txBox="1"/>
          <p:nvPr/>
        </p:nvSpPr>
        <p:spPr>
          <a:xfrm>
            <a:off x="1607350" y="1607350"/>
            <a:ext cx="5679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tr" sz="2100">
                <a:latin typeface="Roboto"/>
                <a:ea typeface="Roboto"/>
                <a:cs typeface="Roboto"/>
                <a:sym typeface="Roboto"/>
              </a:rPr>
              <a:t>BACK UP</a:t>
            </a:r>
            <a:endParaRPr sz="24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34"/>
          <p:cNvPicPr preferRelativeResize="0"/>
          <p:nvPr/>
        </p:nvPicPr>
        <p:blipFill>
          <a:blip r:embed="rId3">
            <a:alphaModFix/>
          </a:blip>
          <a:stretch>
            <a:fillRect/>
          </a:stretch>
        </p:blipFill>
        <p:spPr>
          <a:xfrm>
            <a:off x="3320938" y="2700867"/>
            <a:ext cx="2630975" cy="1770057"/>
          </a:xfrm>
          <a:prstGeom prst="rect">
            <a:avLst/>
          </a:prstGeom>
          <a:noFill/>
          <a:ln>
            <a:noFill/>
          </a:ln>
        </p:spPr>
      </p:pic>
      <p:sp>
        <p:nvSpPr>
          <p:cNvPr id="386" name="Google Shape;386;p34"/>
          <p:cNvSpPr txBox="1"/>
          <p:nvPr/>
        </p:nvSpPr>
        <p:spPr>
          <a:xfrm>
            <a:off x="632100" y="557725"/>
            <a:ext cx="57651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2000">
                <a:solidFill>
                  <a:schemeClr val="dk1"/>
                </a:solidFill>
                <a:latin typeface="Maven Pro"/>
                <a:ea typeface="Maven Pro"/>
                <a:cs typeface="Maven Pro"/>
                <a:sym typeface="Maven Pro"/>
              </a:rPr>
              <a:t>Inspirations of the Tongue Drum</a:t>
            </a:r>
            <a:endParaRPr b="1" sz="2000">
              <a:solidFill>
                <a:schemeClr val="dk1"/>
              </a:solidFill>
              <a:latin typeface="Maven Pro"/>
              <a:ea typeface="Maven Pro"/>
              <a:cs typeface="Maven Pro"/>
              <a:sym typeface="Maven Pro"/>
            </a:endParaRPr>
          </a:p>
        </p:txBody>
      </p:sp>
      <p:pic>
        <p:nvPicPr>
          <p:cNvPr id="387" name="Google Shape;387;p34"/>
          <p:cNvPicPr preferRelativeResize="0"/>
          <p:nvPr/>
        </p:nvPicPr>
        <p:blipFill>
          <a:blip r:embed="rId4">
            <a:alphaModFix/>
          </a:blip>
          <a:stretch>
            <a:fillRect/>
          </a:stretch>
        </p:blipFill>
        <p:spPr>
          <a:xfrm>
            <a:off x="407075" y="1118950"/>
            <a:ext cx="2630975" cy="1753976"/>
          </a:xfrm>
          <a:prstGeom prst="rect">
            <a:avLst/>
          </a:prstGeom>
          <a:noFill/>
          <a:ln>
            <a:noFill/>
          </a:ln>
        </p:spPr>
      </p:pic>
      <p:pic>
        <p:nvPicPr>
          <p:cNvPr id="388" name="Google Shape;388;p34"/>
          <p:cNvPicPr preferRelativeResize="0"/>
          <p:nvPr/>
        </p:nvPicPr>
        <p:blipFill>
          <a:blip r:embed="rId5">
            <a:alphaModFix/>
          </a:blip>
          <a:stretch>
            <a:fillRect/>
          </a:stretch>
        </p:blipFill>
        <p:spPr>
          <a:xfrm>
            <a:off x="5675275" y="601275"/>
            <a:ext cx="2783687" cy="1970475"/>
          </a:xfrm>
          <a:prstGeom prst="rect">
            <a:avLst/>
          </a:prstGeom>
          <a:noFill/>
          <a:ln>
            <a:noFill/>
          </a:ln>
        </p:spPr>
      </p:pic>
      <p:sp>
        <p:nvSpPr>
          <p:cNvPr id="389" name="Google Shape;389;p34"/>
          <p:cNvSpPr txBox="1"/>
          <p:nvPr/>
        </p:nvSpPr>
        <p:spPr>
          <a:xfrm>
            <a:off x="632100" y="2872925"/>
            <a:ext cx="192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tr">
                <a:latin typeface="Roboto"/>
                <a:ea typeface="Roboto"/>
                <a:cs typeface="Roboto"/>
                <a:sym typeface="Roboto"/>
              </a:rPr>
              <a:t>Steelpan</a:t>
            </a:r>
            <a:endParaRPr>
              <a:latin typeface="Roboto"/>
              <a:ea typeface="Roboto"/>
              <a:cs typeface="Roboto"/>
              <a:sym typeface="Roboto"/>
            </a:endParaRPr>
          </a:p>
        </p:txBody>
      </p:sp>
      <p:sp>
        <p:nvSpPr>
          <p:cNvPr id="390" name="Google Shape;390;p34"/>
          <p:cNvSpPr txBox="1"/>
          <p:nvPr/>
        </p:nvSpPr>
        <p:spPr>
          <a:xfrm>
            <a:off x="6234800" y="2612175"/>
            <a:ext cx="192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Roboto"/>
                <a:ea typeface="Roboto"/>
                <a:cs typeface="Roboto"/>
                <a:sym typeface="Roboto"/>
              </a:rPr>
              <a:t>Hang drum/ Handpan</a:t>
            </a:r>
            <a:endParaRPr>
              <a:latin typeface="Roboto"/>
              <a:ea typeface="Roboto"/>
              <a:cs typeface="Roboto"/>
              <a:sym typeface="Roboto"/>
            </a:endParaRPr>
          </a:p>
        </p:txBody>
      </p:sp>
      <p:sp>
        <p:nvSpPr>
          <p:cNvPr id="391" name="Google Shape;391;p34"/>
          <p:cNvSpPr txBox="1"/>
          <p:nvPr/>
        </p:nvSpPr>
        <p:spPr>
          <a:xfrm>
            <a:off x="3607650" y="4470925"/>
            <a:ext cx="192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tr">
                <a:latin typeface="Roboto"/>
                <a:ea typeface="Roboto"/>
                <a:cs typeface="Roboto"/>
                <a:sym typeface="Roboto"/>
              </a:rPr>
              <a:t>Tambiro</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397" name="Google Shape;39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solidFill>
                  <a:schemeClr val="dk2"/>
                </a:solidFill>
              </a:rPr>
              <a:t>‹#›</a:t>
            </a:fld>
            <a:endParaRPr>
              <a:solidFill>
                <a:schemeClr val="dk2"/>
              </a:solidFill>
            </a:endParaRPr>
          </a:p>
        </p:txBody>
      </p:sp>
      <p:cxnSp>
        <p:nvCxnSpPr>
          <p:cNvPr id="398" name="Google Shape;398;p35"/>
          <p:cNvCxnSpPr/>
          <p:nvPr/>
        </p:nvCxnSpPr>
        <p:spPr>
          <a:xfrm>
            <a:off x="-14400" y="4583775"/>
            <a:ext cx="9172800" cy="12300"/>
          </a:xfrm>
          <a:prstGeom prst="straightConnector1">
            <a:avLst/>
          </a:prstGeom>
          <a:noFill/>
          <a:ln cap="flat" cmpd="sng" w="114300">
            <a:solidFill>
              <a:schemeClr val="dk2"/>
            </a:solidFill>
            <a:prstDash val="solid"/>
            <a:round/>
            <a:headEnd len="med" w="med" type="none"/>
            <a:tailEnd len="med" w="med" type="none"/>
          </a:ln>
        </p:spPr>
      </p:cxnSp>
      <p:pic>
        <p:nvPicPr>
          <p:cNvPr id="399" name="Google Shape;399;p35"/>
          <p:cNvPicPr preferRelativeResize="0"/>
          <p:nvPr/>
        </p:nvPicPr>
        <p:blipFill rotWithShape="1">
          <a:blip r:embed="rId3">
            <a:alphaModFix/>
          </a:blip>
          <a:srcRect b="0" l="0" r="0" t="0"/>
          <a:stretch/>
        </p:blipFill>
        <p:spPr>
          <a:xfrm>
            <a:off x="-14400" y="4497000"/>
            <a:ext cx="646500" cy="646500"/>
          </a:xfrm>
          <a:prstGeom prst="rect">
            <a:avLst/>
          </a:prstGeom>
          <a:noFill/>
          <a:ln>
            <a:noFill/>
          </a:ln>
        </p:spPr>
      </p:pic>
      <p:sp>
        <p:nvSpPr>
          <p:cNvPr id="400" name="Google Shape;400;p35"/>
          <p:cNvSpPr txBox="1"/>
          <p:nvPr/>
        </p:nvSpPr>
        <p:spPr>
          <a:xfrm>
            <a:off x="805625" y="4692775"/>
            <a:ext cx="43131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200">
                <a:latin typeface="Maven Pro"/>
                <a:ea typeface="Maven Pro"/>
                <a:cs typeface="Maven Pro"/>
                <a:sym typeface="Maven Pro"/>
              </a:rPr>
              <a:t>ME492 - TONGUE DRUM</a:t>
            </a:r>
            <a:endParaRPr sz="1200">
              <a:latin typeface="Maven Pro"/>
              <a:ea typeface="Maven Pro"/>
              <a:cs typeface="Maven Pro"/>
              <a:sym typeface="Maven Pro"/>
            </a:endParaRPr>
          </a:p>
        </p:txBody>
      </p:sp>
      <p:sp>
        <p:nvSpPr>
          <p:cNvPr id="401" name="Google Shape;401;p35"/>
          <p:cNvSpPr txBox="1"/>
          <p:nvPr/>
        </p:nvSpPr>
        <p:spPr>
          <a:xfrm>
            <a:off x="632100" y="557725"/>
            <a:ext cx="39399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2000">
                <a:solidFill>
                  <a:schemeClr val="dk1"/>
                </a:solidFill>
                <a:latin typeface="Maven Pro"/>
                <a:ea typeface="Maven Pro"/>
                <a:cs typeface="Maven Pro"/>
                <a:sym typeface="Maven Pro"/>
              </a:rPr>
              <a:t>Perception of Sounds</a:t>
            </a:r>
            <a:endParaRPr b="1" sz="2000">
              <a:solidFill>
                <a:schemeClr val="dk1"/>
              </a:solidFill>
              <a:latin typeface="Maven Pro"/>
              <a:ea typeface="Maven Pro"/>
              <a:cs typeface="Maven Pro"/>
              <a:sym typeface="Maven Pro"/>
            </a:endParaRPr>
          </a:p>
        </p:txBody>
      </p:sp>
      <p:sp>
        <p:nvSpPr>
          <p:cNvPr id="402" name="Google Shape;402;p35"/>
          <p:cNvSpPr txBox="1"/>
          <p:nvPr/>
        </p:nvSpPr>
        <p:spPr>
          <a:xfrm>
            <a:off x="409000" y="1274250"/>
            <a:ext cx="3346500" cy="25950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Maven Pro"/>
              <a:buChar char="●"/>
            </a:pPr>
            <a:r>
              <a:rPr lang="tr">
                <a:solidFill>
                  <a:schemeClr val="dk1"/>
                </a:solidFill>
                <a:latin typeface="Maven Pro"/>
                <a:ea typeface="Maven Pro"/>
                <a:cs typeface="Maven Pro"/>
                <a:sym typeface="Maven Pro"/>
              </a:rPr>
              <a:t>Loudness is the human perception of sound intensity. </a:t>
            </a:r>
            <a:endParaRPr>
              <a:solidFill>
                <a:schemeClr val="dk1"/>
              </a:solidFill>
              <a:latin typeface="Maven Pro"/>
              <a:ea typeface="Maven Pro"/>
              <a:cs typeface="Maven Pro"/>
              <a:sym typeface="Maven Pro"/>
            </a:endParaRPr>
          </a:p>
          <a:p>
            <a:pPr indent="-317500" lvl="0" marL="457200" rtl="0" algn="l">
              <a:lnSpc>
                <a:spcPct val="100000"/>
              </a:lnSpc>
              <a:spcBef>
                <a:spcPts val="0"/>
              </a:spcBef>
              <a:spcAft>
                <a:spcPts val="0"/>
              </a:spcAft>
              <a:buClr>
                <a:schemeClr val="dk1"/>
              </a:buClr>
              <a:buSzPts val="1400"/>
              <a:buFont typeface="Maven Pro"/>
              <a:buChar char="●"/>
            </a:pPr>
            <a:r>
              <a:rPr lang="tr">
                <a:solidFill>
                  <a:schemeClr val="dk1"/>
                </a:solidFill>
                <a:latin typeface="Maven Pro"/>
                <a:ea typeface="Maven Pro"/>
                <a:cs typeface="Maven Pro"/>
                <a:sym typeface="Maven Pro"/>
              </a:rPr>
              <a:t>It is frequently measured in dB which is a scale based on the human threshold of hearing. It also is influenced by frequency and waveform of the sound.</a:t>
            </a:r>
            <a:endParaRPr>
              <a:solidFill>
                <a:schemeClr val="dk1"/>
              </a:solidFill>
              <a:latin typeface="Maven Pro"/>
              <a:ea typeface="Maven Pro"/>
              <a:cs typeface="Maven Pro"/>
              <a:sym typeface="Maven Pro"/>
            </a:endParaRPr>
          </a:p>
          <a:p>
            <a:pPr indent="-317500" lvl="0" marL="457200" rtl="0" algn="l">
              <a:lnSpc>
                <a:spcPct val="115000"/>
              </a:lnSpc>
              <a:spcBef>
                <a:spcPts val="0"/>
              </a:spcBef>
              <a:spcAft>
                <a:spcPts val="0"/>
              </a:spcAft>
              <a:buClr>
                <a:schemeClr val="dk1"/>
              </a:buClr>
              <a:buSzPts val="1400"/>
              <a:buFont typeface="Maven Pro"/>
              <a:buChar char="●"/>
            </a:pPr>
            <a:r>
              <a:rPr lang="tr">
                <a:solidFill>
                  <a:schemeClr val="dk1"/>
                </a:solidFill>
                <a:latin typeface="Maven Pro"/>
                <a:ea typeface="Maven Pro"/>
                <a:cs typeface="Maven Pro"/>
                <a:sym typeface="Maven Pro"/>
              </a:rPr>
              <a:t>Our ears are better at distinguishing differences in frequency at low frequencies than high.</a:t>
            </a:r>
            <a:endParaRPr>
              <a:solidFill>
                <a:schemeClr val="dk1"/>
              </a:solidFill>
              <a:latin typeface="Maven Pro"/>
              <a:ea typeface="Maven Pro"/>
              <a:cs typeface="Maven Pro"/>
              <a:sym typeface="Maven Pro"/>
            </a:endParaRPr>
          </a:p>
        </p:txBody>
      </p:sp>
      <p:pic>
        <p:nvPicPr>
          <p:cNvPr id="403" name="Google Shape;403;p35"/>
          <p:cNvPicPr preferRelativeResize="0"/>
          <p:nvPr/>
        </p:nvPicPr>
        <p:blipFill>
          <a:blip r:embed="rId4">
            <a:alphaModFix/>
          </a:blip>
          <a:stretch>
            <a:fillRect/>
          </a:stretch>
        </p:blipFill>
        <p:spPr>
          <a:xfrm>
            <a:off x="4198425" y="1051825"/>
            <a:ext cx="4670901" cy="287020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409" name="Google Shape;40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solidFill>
                  <a:schemeClr val="dk2"/>
                </a:solidFill>
              </a:rPr>
              <a:t>‹#›</a:t>
            </a:fld>
            <a:endParaRPr>
              <a:solidFill>
                <a:schemeClr val="dk2"/>
              </a:solidFill>
            </a:endParaRPr>
          </a:p>
        </p:txBody>
      </p:sp>
      <p:cxnSp>
        <p:nvCxnSpPr>
          <p:cNvPr id="410" name="Google Shape;410;p36"/>
          <p:cNvCxnSpPr/>
          <p:nvPr/>
        </p:nvCxnSpPr>
        <p:spPr>
          <a:xfrm>
            <a:off x="-14400" y="4583775"/>
            <a:ext cx="9172800" cy="12300"/>
          </a:xfrm>
          <a:prstGeom prst="straightConnector1">
            <a:avLst/>
          </a:prstGeom>
          <a:noFill/>
          <a:ln cap="flat" cmpd="sng" w="114300">
            <a:solidFill>
              <a:schemeClr val="dk2"/>
            </a:solidFill>
            <a:prstDash val="solid"/>
            <a:round/>
            <a:headEnd len="med" w="med" type="none"/>
            <a:tailEnd len="med" w="med" type="none"/>
          </a:ln>
        </p:spPr>
      </p:cxnSp>
      <p:pic>
        <p:nvPicPr>
          <p:cNvPr id="411" name="Google Shape;411;p36"/>
          <p:cNvPicPr preferRelativeResize="0"/>
          <p:nvPr/>
        </p:nvPicPr>
        <p:blipFill rotWithShape="1">
          <a:blip r:embed="rId3">
            <a:alphaModFix/>
          </a:blip>
          <a:srcRect b="0" l="0" r="0" t="0"/>
          <a:stretch/>
        </p:blipFill>
        <p:spPr>
          <a:xfrm>
            <a:off x="-14400" y="4497000"/>
            <a:ext cx="646500" cy="646500"/>
          </a:xfrm>
          <a:prstGeom prst="rect">
            <a:avLst/>
          </a:prstGeom>
          <a:noFill/>
          <a:ln>
            <a:noFill/>
          </a:ln>
        </p:spPr>
      </p:pic>
      <p:sp>
        <p:nvSpPr>
          <p:cNvPr id="412" name="Google Shape;412;p36"/>
          <p:cNvSpPr txBox="1"/>
          <p:nvPr/>
        </p:nvSpPr>
        <p:spPr>
          <a:xfrm>
            <a:off x="805625" y="4692775"/>
            <a:ext cx="43131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200">
                <a:latin typeface="Maven Pro"/>
                <a:ea typeface="Maven Pro"/>
                <a:cs typeface="Maven Pro"/>
                <a:sym typeface="Maven Pro"/>
              </a:rPr>
              <a:t>ME492 - TONGUE DRUM</a:t>
            </a:r>
            <a:endParaRPr sz="1200">
              <a:latin typeface="Maven Pro"/>
              <a:ea typeface="Maven Pro"/>
              <a:cs typeface="Maven Pro"/>
              <a:sym typeface="Maven Pro"/>
            </a:endParaRPr>
          </a:p>
        </p:txBody>
      </p:sp>
      <p:sp>
        <p:nvSpPr>
          <p:cNvPr id="413" name="Google Shape;413;p36"/>
          <p:cNvSpPr txBox="1"/>
          <p:nvPr/>
        </p:nvSpPr>
        <p:spPr>
          <a:xfrm>
            <a:off x="632100" y="557725"/>
            <a:ext cx="39399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2000">
                <a:solidFill>
                  <a:schemeClr val="dk1"/>
                </a:solidFill>
                <a:latin typeface="Maven Pro"/>
                <a:ea typeface="Maven Pro"/>
                <a:cs typeface="Maven Pro"/>
                <a:sym typeface="Maven Pro"/>
              </a:rPr>
              <a:t>Chladni Pattern</a:t>
            </a:r>
            <a:endParaRPr b="1" sz="2000">
              <a:solidFill>
                <a:schemeClr val="dk1"/>
              </a:solidFill>
              <a:latin typeface="Maven Pro"/>
              <a:ea typeface="Maven Pro"/>
              <a:cs typeface="Maven Pro"/>
              <a:sym typeface="Maven Pro"/>
            </a:endParaRPr>
          </a:p>
        </p:txBody>
      </p:sp>
      <p:sp>
        <p:nvSpPr>
          <p:cNvPr id="414" name="Google Shape;414;p36"/>
          <p:cNvSpPr txBox="1"/>
          <p:nvPr/>
        </p:nvSpPr>
        <p:spPr>
          <a:xfrm>
            <a:off x="244150" y="1274250"/>
            <a:ext cx="4027200" cy="259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aven Pro"/>
              <a:buChar char="●"/>
            </a:pPr>
            <a:r>
              <a:rPr lang="tr">
                <a:solidFill>
                  <a:schemeClr val="dk1"/>
                </a:solidFill>
                <a:latin typeface="Maven Pro"/>
                <a:ea typeface="Maven Pro"/>
                <a:cs typeface="Maven Pro"/>
                <a:sym typeface="Maven Pro"/>
              </a:rPr>
              <a:t>Modes of vibration on a rigid surface known as Chladni figures due to the various shapes or geometric patterns created by various modes of the surface.</a:t>
            </a:r>
            <a:endParaRPr>
              <a:solidFill>
                <a:schemeClr val="dk1"/>
              </a:solidFill>
              <a:latin typeface="Maven Pro"/>
              <a:ea typeface="Maven Pro"/>
              <a:cs typeface="Maven Pro"/>
              <a:sym typeface="Maven Pro"/>
            </a:endParaRPr>
          </a:p>
          <a:p>
            <a:pPr indent="0" lvl="0" marL="457200" rtl="0" algn="l">
              <a:spcBef>
                <a:spcPts val="0"/>
              </a:spcBef>
              <a:spcAft>
                <a:spcPts val="0"/>
              </a:spcAft>
              <a:buNone/>
            </a:pPr>
            <a:r>
              <a:t/>
            </a:r>
            <a:endParaRPr>
              <a:solidFill>
                <a:schemeClr val="dk1"/>
              </a:solidFill>
              <a:latin typeface="Maven Pro"/>
              <a:ea typeface="Maven Pro"/>
              <a:cs typeface="Maven Pro"/>
              <a:sym typeface="Maven Pro"/>
            </a:endParaRPr>
          </a:p>
          <a:p>
            <a:pPr indent="-317500" lvl="0" marL="457200" rtl="0" algn="l">
              <a:lnSpc>
                <a:spcPct val="100000"/>
              </a:lnSpc>
              <a:spcBef>
                <a:spcPts val="0"/>
              </a:spcBef>
              <a:spcAft>
                <a:spcPts val="0"/>
              </a:spcAft>
              <a:buClr>
                <a:schemeClr val="dk1"/>
              </a:buClr>
              <a:buSzPts val="1400"/>
              <a:buFont typeface="Maven Pro"/>
              <a:buChar char="●"/>
            </a:pPr>
            <a:r>
              <a:rPr lang="tr">
                <a:solidFill>
                  <a:schemeClr val="dk1"/>
                </a:solidFill>
                <a:latin typeface="Maven Pro"/>
                <a:ea typeface="Maven Pro"/>
                <a:cs typeface="Maven Pro"/>
                <a:sym typeface="Maven Pro"/>
              </a:rPr>
              <a:t>First a black metal plate is attached to a tone generator and then sand is poured on the plate.</a:t>
            </a:r>
            <a:endParaRPr>
              <a:solidFill>
                <a:schemeClr val="dk1"/>
              </a:solidFill>
              <a:latin typeface="Maven Pro"/>
              <a:ea typeface="Maven Pro"/>
              <a:cs typeface="Maven Pro"/>
              <a:sym typeface="Maven Pro"/>
            </a:endParaRPr>
          </a:p>
          <a:p>
            <a:pPr indent="0" lvl="0" marL="457200" rtl="0" algn="l">
              <a:lnSpc>
                <a:spcPct val="100000"/>
              </a:lnSpc>
              <a:spcBef>
                <a:spcPts val="0"/>
              </a:spcBef>
              <a:spcAft>
                <a:spcPts val="0"/>
              </a:spcAft>
              <a:buNone/>
            </a:pPr>
            <a:r>
              <a:t/>
            </a:r>
            <a:endParaRPr>
              <a:solidFill>
                <a:schemeClr val="dk1"/>
              </a:solidFill>
              <a:latin typeface="Maven Pro"/>
              <a:ea typeface="Maven Pro"/>
              <a:cs typeface="Maven Pro"/>
              <a:sym typeface="Maven Pro"/>
            </a:endParaRPr>
          </a:p>
          <a:p>
            <a:pPr indent="-317500" lvl="0" marL="457200" rtl="0" algn="l">
              <a:lnSpc>
                <a:spcPct val="100000"/>
              </a:lnSpc>
              <a:spcBef>
                <a:spcPts val="0"/>
              </a:spcBef>
              <a:spcAft>
                <a:spcPts val="0"/>
              </a:spcAft>
              <a:buClr>
                <a:schemeClr val="dk1"/>
              </a:buClr>
              <a:buSzPts val="1400"/>
              <a:buFont typeface="Maven Pro"/>
              <a:buChar char="●"/>
            </a:pPr>
            <a:r>
              <a:rPr lang="tr">
                <a:solidFill>
                  <a:schemeClr val="dk1"/>
                </a:solidFill>
                <a:latin typeface="Maven Pro"/>
                <a:ea typeface="Maven Pro"/>
                <a:cs typeface="Maven Pro"/>
                <a:sym typeface="Maven Pro"/>
              </a:rPr>
              <a:t>Then, the vibration causes the sand to move and concentrate along the nodal lines where the least amount of vibration occurs. </a:t>
            </a:r>
            <a:endParaRPr>
              <a:solidFill>
                <a:schemeClr val="dk1"/>
              </a:solidFill>
              <a:latin typeface="Maven Pro"/>
              <a:ea typeface="Maven Pro"/>
              <a:cs typeface="Maven Pro"/>
              <a:sym typeface="Maven Pro"/>
            </a:endParaRPr>
          </a:p>
          <a:p>
            <a:pPr indent="0" lvl="0" marL="457200" rtl="0" algn="l">
              <a:lnSpc>
                <a:spcPct val="100000"/>
              </a:lnSpc>
              <a:spcBef>
                <a:spcPts val="0"/>
              </a:spcBef>
              <a:spcAft>
                <a:spcPts val="0"/>
              </a:spcAft>
              <a:buNone/>
            </a:pPr>
            <a:r>
              <a:t/>
            </a:r>
            <a:endParaRPr>
              <a:solidFill>
                <a:schemeClr val="dk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a:solidFill>
                <a:schemeClr val="dk1"/>
              </a:solidFill>
              <a:latin typeface="Maven Pro"/>
              <a:ea typeface="Maven Pro"/>
              <a:cs typeface="Maven Pro"/>
              <a:sym typeface="Maven Pro"/>
            </a:endParaRPr>
          </a:p>
        </p:txBody>
      </p:sp>
      <p:pic>
        <p:nvPicPr>
          <p:cNvPr id="415" name="Google Shape;415;p36"/>
          <p:cNvPicPr preferRelativeResize="0"/>
          <p:nvPr/>
        </p:nvPicPr>
        <p:blipFill rotWithShape="1">
          <a:blip r:embed="rId4">
            <a:alphaModFix/>
          </a:blip>
          <a:srcRect b="66588" l="0" r="0" t="0"/>
          <a:stretch/>
        </p:blipFill>
        <p:spPr>
          <a:xfrm>
            <a:off x="4572000" y="557725"/>
            <a:ext cx="3738174" cy="36083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421" name="Google Shape;421;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solidFill>
                  <a:schemeClr val="dk2"/>
                </a:solidFill>
              </a:rPr>
              <a:t>‹#›</a:t>
            </a:fld>
            <a:endParaRPr>
              <a:solidFill>
                <a:schemeClr val="dk2"/>
              </a:solidFill>
            </a:endParaRPr>
          </a:p>
        </p:txBody>
      </p:sp>
      <p:cxnSp>
        <p:nvCxnSpPr>
          <p:cNvPr id="422" name="Google Shape;422;p37"/>
          <p:cNvCxnSpPr/>
          <p:nvPr/>
        </p:nvCxnSpPr>
        <p:spPr>
          <a:xfrm>
            <a:off x="-14400" y="4583775"/>
            <a:ext cx="9172800" cy="12300"/>
          </a:xfrm>
          <a:prstGeom prst="straightConnector1">
            <a:avLst/>
          </a:prstGeom>
          <a:noFill/>
          <a:ln cap="flat" cmpd="sng" w="114300">
            <a:solidFill>
              <a:schemeClr val="dk2"/>
            </a:solidFill>
            <a:prstDash val="solid"/>
            <a:round/>
            <a:headEnd len="med" w="med" type="none"/>
            <a:tailEnd len="med" w="med" type="none"/>
          </a:ln>
        </p:spPr>
      </p:cxnSp>
      <p:pic>
        <p:nvPicPr>
          <p:cNvPr id="423" name="Google Shape;423;p37"/>
          <p:cNvPicPr preferRelativeResize="0"/>
          <p:nvPr/>
        </p:nvPicPr>
        <p:blipFill rotWithShape="1">
          <a:blip r:embed="rId3">
            <a:alphaModFix/>
          </a:blip>
          <a:srcRect b="0" l="0" r="0" t="0"/>
          <a:stretch/>
        </p:blipFill>
        <p:spPr>
          <a:xfrm>
            <a:off x="-14400" y="4497000"/>
            <a:ext cx="646500" cy="646500"/>
          </a:xfrm>
          <a:prstGeom prst="rect">
            <a:avLst/>
          </a:prstGeom>
          <a:noFill/>
          <a:ln>
            <a:noFill/>
          </a:ln>
        </p:spPr>
      </p:pic>
      <p:sp>
        <p:nvSpPr>
          <p:cNvPr id="424" name="Google Shape;424;p37"/>
          <p:cNvSpPr txBox="1"/>
          <p:nvPr/>
        </p:nvSpPr>
        <p:spPr>
          <a:xfrm>
            <a:off x="805625" y="4692775"/>
            <a:ext cx="43131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200">
                <a:latin typeface="Maven Pro"/>
                <a:ea typeface="Maven Pro"/>
                <a:cs typeface="Maven Pro"/>
                <a:sym typeface="Maven Pro"/>
              </a:rPr>
              <a:t>ME492 - TONGUE DRUM</a:t>
            </a:r>
            <a:endParaRPr sz="1200">
              <a:latin typeface="Maven Pro"/>
              <a:ea typeface="Maven Pro"/>
              <a:cs typeface="Maven Pro"/>
              <a:sym typeface="Maven Pro"/>
            </a:endParaRPr>
          </a:p>
        </p:txBody>
      </p:sp>
      <p:sp>
        <p:nvSpPr>
          <p:cNvPr id="425" name="Google Shape;425;p37"/>
          <p:cNvSpPr txBox="1"/>
          <p:nvPr/>
        </p:nvSpPr>
        <p:spPr>
          <a:xfrm>
            <a:off x="632100" y="557725"/>
            <a:ext cx="39399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2000">
                <a:solidFill>
                  <a:schemeClr val="dk1"/>
                </a:solidFill>
                <a:latin typeface="Maven Pro"/>
                <a:ea typeface="Maven Pro"/>
                <a:cs typeface="Maven Pro"/>
                <a:sym typeface="Maven Pro"/>
              </a:rPr>
              <a:t>Dimensions in Benchmark</a:t>
            </a:r>
            <a:endParaRPr b="1" sz="2000">
              <a:solidFill>
                <a:schemeClr val="dk1"/>
              </a:solidFill>
              <a:latin typeface="Maven Pro"/>
              <a:ea typeface="Maven Pro"/>
              <a:cs typeface="Maven Pro"/>
              <a:sym typeface="Maven Pro"/>
            </a:endParaRPr>
          </a:p>
        </p:txBody>
      </p:sp>
      <p:pic>
        <p:nvPicPr>
          <p:cNvPr id="426" name="Google Shape;426;p37"/>
          <p:cNvPicPr preferRelativeResize="0"/>
          <p:nvPr/>
        </p:nvPicPr>
        <p:blipFill rotWithShape="1">
          <a:blip r:embed="rId4">
            <a:alphaModFix/>
          </a:blip>
          <a:srcRect b="31721" l="0" r="5240" t="0"/>
          <a:stretch/>
        </p:blipFill>
        <p:spPr>
          <a:xfrm>
            <a:off x="4806700" y="624875"/>
            <a:ext cx="3752824" cy="3472324"/>
          </a:xfrm>
          <a:prstGeom prst="rect">
            <a:avLst/>
          </a:prstGeom>
          <a:noFill/>
          <a:ln>
            <a:noFill/>
          </a:ln>
        </p:spPr>
      </p:pic>
      <p:pic>
        <p:nvPicPr>
          <p:cNvPr id="427" name="Google Shape;427;p37"/>
          <p:cNvPicPr preferRelativeResize="0"/>
          <p:nvPr/>
        </p:nvPicPr>
        <p:blipFill rotWithShape="1">
          <a:blip r:embed="rId4">
            <a:alphaModFix/>
          </a:blip>
          <a:srcRect b="0" l="0" r="5240" t="67800"/>
          <a:stretch/>
        </p:blipFill>
        <p:spPr>
          <a:xfrm>
            <a:off x="632088" y="1982224"/>
            <a:ext cx="3752824" cy="1637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38"/>
          <p:cNvPicPr preferRelativeResize="0"/>
          <p:nvPr/>
        </p:nvPicPr>
        <p:blipFill>
          <a:blip r:embed="rId3">
            <a:alphaModFix/>
          </a:blip>
          <a:stretch>
            <a:fillRect/>
          </a:stretch>
        </p:blipFill>
        <p:spPr>
          <a:xfrm>
            <a:off x="3934013" y="152400"/>
            <a:ext cx="5026571" cy="4838697"/>
          </a:xfrm>
          <a:prstGeom prst="rect">
            <a:avLst/>
          </a:prstGeom>
          <a:noFill/>
          <a:ln>
            <a:noFill/>
          </a:ln>
        </p:spPr>
      </p:pic>
      <p:sp>
        <p:nvSpPr>
          <p:cNvPr id="433" name="Google Shape;433;p38"/>
          <p:cNvSpPr txBox="1"/>
          <p:nvPr/>
        </p:nvSpPr>
        <p:spPr>
          <a:xfrm>
            <a:off x="632100" y="557725"/>
            <a:ext cx="39399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2000">
                <a:solidFill>
                  <a:schemeClr val="dk1"/>
                </a:solidFill>
                <a:latin typeface="Maven Pro"/>
                <a:ea typeface="Maven Pro"/>
                <a:cs typeface="Maven Pro"/>
                <a:sym typeface="Maven Pro"/>
              </a:rPr>
              <a:t>Acoustic Attributes</a:t>
            </a:r>
            <a:endParaRPr b="1" sz="2000">
              <a:solidFill>
                <a:schemeClr val="dk1"/>
              </a:solidFill>
              <a:latin typeface="Maven Pro"/>
              <a:ea typeface="Maven Pro"/>
              <a:cs typeface="Maven Pro"/>
              <a:sym typeface="Maven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82" name="Google Shape;8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solidFill>
                  <a:schemeClr val="dk2"/>
                </a:solidFill>
              </a:rPr>
              <a:t>‹#›</a:t>
            </a:fld>
            <a:endParaRPr>
              <a:solidFill>
                <a:schemeClr val="dk2"/>
              </a:solidFill>
            </a:endParaRPr>
          </a:p>
        </p:txBody>
      </p:sp>
      <p:cxnSp>
        <p:nvCxnSpPr>
          <p:cNvPr id="83" name="Google Shape;83;p15"/>
          <p:cNvCxnSpPr/>
          <p:nvPr/>
        </p:nvCxnSpPr>
        <p:spPr>
          <a:xfrm>
            <a:off x="-14400" y="4583775"/>
            <a:ext cx="9172800" cy="12300"/>
          </a:xfrm>
          <a:prstGeom prst="straightConnector1">
            <a:avLst/>
          </a:prstGeom>
          <a:noFill/>
          <a:ln cap="flat" cmpd="sng" w="114300">
            <a:solidFill>
              <a:schemeClr val="dk2"/>
            </a:solidFill>
            <a:prstDash val="solid"/>
            <a:round/>
            <a:headEnd len="med" w="med" type="none"/>
            <a:tailEnd len="med" w="med" type="none"/>
          </a:ln>
        </p:spPr>
      </p:cxnSp>
      <p:pic>
        <p:nvPicPr>
          <p:cNvPr id="84" name="Google Shape;84;p15"/>
          <p:cNvPicPr preferRelativeResize="0"/>
          <p:nvPr/>
        </p:nvPicPr>
        <p:blipFill rotWithShape="1">
          <a:blip r:embed="rId3">
            <a:alphaModFix/>
          </a:blip>
          <a:srcRect b="0" l="0" r="0" t="0"/>
          <a:stretch/>
        </p:blipFill>
        <p:spPr>
          <a:xfrm>
            <a:off x="-14400" y="4497000"/>
            <a:ext cx="646500" cy="646500"/>
          </a:xfrm>
          <a:prstGeom prst="rect">
            <a:avLst/>
          </a:prstGeom>
          <a:noFill/>
          <a:ln>
            <a:noFill/>
          </a:ln>
        </p:spPr>
      </p:pic>
      <p:sp>
        <p:nvSpPr>
          <p:cNvPr id="85" name="Google Shape;85;p15"/>
          <p:cNvSpPr txBox="1"/>
          <p:nvPr/>
        </p:nvSpPr>
        <p:spPr>
          <a:xfrm>
            <a:off x="805625" y="4692775"/>
            <a:ext cx="43131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200">
                <a:latin typeface="Maven Pro"/>
                <a:ea typeface="Maven Pro"/>
                <a:cs typeface="Maven Pro"/>
                <a:sym typeface="Maven Pro"/>
              </a:rPr>
              <a:t>ME492 - TONGUE DRUM</a:t>
            </a:r>
            <a:endParaRPr sz="1200">
              <a:latin typeface="Maven Pro"/>
              <a:ea typeface="Maven Pro"/>
              <a:cs typeface="Maven Pro"/>
              <a:sym typeface="Maven Pro"/>
            </a:endParaRPr>
          </a:p>
        </p:txBody>
      </p:sp>
      <p:sp>
        <p:nvSpPr>
          <p:cNvPr id="86" name="Google Shape;86;p15"/>
          <p:cNvSpPr txBox="1"/>
          <p:nvPr/>
        </p:nvSpPr>
        <p:spPr>
          <a:xfrm>
            <a:off x="632100" y="557725"/>
            <a:ext cx="31110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2000">
                <a:solidFill>
                  <a:schemeClr val="dk1"/>
                </a:solidFill>
                <a:latin typeface="Maven Pro"/>
                <a:ea typeface="Maven Pro"/>
                <a:cs typeface="Maven Pro"/>
                <a:sym typeface="Maven Pro"/>
              </a:rPr>
              <a:t>History</a:t>
            </a:r>
            <a:endParaRPr b="1" sz="2000">
              <a:solidFill>
                <a:schemeClr val="dk1"/>
              </a:solidFill>
              <a:latin typeface="Maven Pro"/>
              <a:ea typeface="Maven Pro"/>
              <a:cs typeface="Maven Pro"/>
              <a:sym typeface="Maven Pro"/>
            </a:endParaRPr>
          </a:p>
        </p:txBody>
      </p:sp>
      <p:pic>
        <p:nvPicPr>
          <p:cNvPr id="87" name="Google Shape;87;p15"/>
          <p:cNvPicPr preferRelativeResize="0"/>
          <p:nvPr/>
        </p:nvPicPr>
        <p:blipFill>
          <a:blip r:embed="rId4">
            <a:alphaModFix/>
          </a:blip>
          <a:stretch>
            <a:fillRect/>
          </a:stretch>
        </p:blipFill>
        <p:spPr>
          <a:xfrm>
            <a:off x="6162124" y="1135788"/>
            <a:ext cx="2637000" cy="2412475"/>
          </a:xfrm>
          <a:prstGeom prst="rect">
            <a:avLst/>
          </a:prstGeom>
          <a:noFill/>
          <a:ln>
            <a:noFill/>
          </a:ln>
        </p:spPr>
      </p:pic>
      <p:sp>
        <p:nvSpPr>
          <p:cNvPr id="88" name="Google Shape;88;p15"/>
          <p:cNvSpPr txBox="1"/>
          <p:nvPr/>
        </p:nvSpPr>
        <p:spPr>
          <a:xfrm>
            <a:off x="676975" y="1189425"/>
            <a:ext cx="5132400" cy="25950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Maven Pro"/>
              <a:buChar char="●"/>
            </a:pPr>
            <a:r>
              <a:rPr lang="tr">
                <a:solidFill>
                  <a:schemeClr val="dk1"/>
                </a:solidFill>
                <a:latin typeface="Maven Pro"/>
                <a:ea typeface="Maven Pro"/>
                <a:cs typeface="Maven Pro"/>
                <a:sym typeface="Maven Pro"/>
              </a:rPr>
              <a:t>Dennis Havlena imitates the expensive and difficult to produce Hang Drum form a propane tank.</a:t>
            </a:r>
            <a:endParaRPr>
              <a:solidFill>
                <a:schemeClr val="dk1"/>
              </a:solidFill>
              <a:latin typeface="Maven Pro"/>
              <a:ea typeface="Maven Pro"/>
              <a:cs typeface="Maven Pro"/>
              <a:sym typeface="Maven Pro"/>
            </a:endParaRPr>
          </a:p>
          <a:p>
            <a:pPr indent="-317500" lvl="0" marL="457200" rtl="0" algn="l">
              <a:lnSpc>
                <a:spcPct val="100000"/>
              </a:lnSpc>
              <a:spcBef>
                <a:spcPts val="1000"/>
              </a:spcBef>
              <a:spcAft>
                <a:spcPts val="0"/>
              </a:spcAft>
              <a:buClr>
                <a:schemeClr val="dk1"/>
              </a:buClr>
              <a:buSzPts val="1400"/>
              <a:buFont typeface="Maven Pro"/>
              <a:buChar char="●"/>
            </a:pPr>
            <a:r>
              <a:rPr lang="tr">
                <a:solidFill>
                  <a:schemeClr val="dk1"/>
                </a:solidFill>
                <a:latin typeface="Maven Pro"/>
                <a:ea typeface="Maven Pro"/>
                <a:cs typeface="Maven Pro"/>
                <a:sym typeface="Maven Pro"/>
              </a:rPr>
              <a:t>He uploads the instruction for the “hank drum” on the internet for free usage.</a:t>
            </a:r>
            <a:endParaRPr>
              <a:solidFill>
                <a:schemeClr val="dk1"/>
              </a:solidFill>
              <a:latin typeface="Maven Pro"/>
              <a:ea typeface="Maven Pro"/>
              <a:cs typeface="Maven Pro"/>
              <a:sym typeface="Maven Pro"/>
            </a:endParaRPr>
          </a:p>
          <a:p>
            <a:pPr indent="0" lvl="0" marL="0" rtl="0" algn="l">
              <a:lnSpc>
                <a:spcPct val="100000"/>
              </a:lnSpc>
              <a:spcBef>
                <a:spcPts val="0"/>
              </a:spcBef>
              <a:spcAft>
                <a:spcPts val="0"/>
              </a:spcAft>
              <a:buNone/>
            </a:pPr>
            <a:r>
              <a:t/>
            </a:r>
            <a:endParaRPr>
              <a:solidFill>
                <a:srgbClr val="555555"/>
              </a:solidFill>
              <a:highlight>
                <a:srgbClr val="FFFFFF"/>
              </a:highlight>
            </a:endParaRPr>
          </a:p>
        </p:txBody>
      </p:sp>
      <p:pic>
        <p:nvPicPr>
          <p:cNvPr id="89" name="Google Shape;89;p15"/>
          <p:cNvPicPr preferRelativeResize="0"/>
          <p:nvPr/>
        </p:nvPicPr>
        <p:blipFill rotWithShape="1">
          <a:blip r:embed="rId5">
            <a:alphaModFix/>
          </a:blip>
          <a:srcRect b="15855" l="0" r="0" t="15269"/>
          <a:stretch/>
        </p:blipFill>
        <p:spPr>
          <a:xfrm>
            <a:off x="1011350" y="2407175"/>
            <a:ext cx="1867167" cy="1929100"/>
          </a:xfrm>
          <a:prstGeom prst="rect">
            <a:avLst/>
          </a:prstGeom>
          <a:noFill/>
          <a:ln>
            <a:noFill/>
          </a:ln>
        </p:spPr>
      </p:pic>
      <p:pic>
        <p:nvPicPr>
          <p:cNvPr id="90" name="Google Shape;90;p15"/>
          <p:cNvPicPr preferRelativeResize="0"/>
          <p:nvPr/>
        </p:nvPicPr>
        <p:blipFill rotWithShape="1">
          <a:blip r:embed="rId6">
            <a:alphaModFix/>
          </a:blip>
          <a:srcRect b="0" l="0" r="0" t="12884"/>
          <a:stretch/>
        </p:blipFill>
        <p:spPr>
          <a:xfrm>
            <a:off x="3177300" y="2407175"/>
            <a:ext cx="2556774" cy="2002075"/>
          </a:xfrm>
          <a:prstGeom prst="rect">
            <a:avLst/>
          </a:prstGeom>
          <a:noFill/>
          <a:ln>
            <a:noFill/>
          </a:ln>
        </p:spPr>
      </p:pic>
      <p:sp>
        <p:nvSpPr>
          <p:cNvPr id="91" name="Google Shape;91;p15"/>
          <p:cNvSpPr txBox="1"/>
          <p:nvPr/>
        </p:nvSpPr>
        <p:spPr>
          <a:xfrm>
            <a:off x="632100" y="4014738"/>
            <a:ext cx="33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000">
                <a:latin typeface="Roboto"/>
                <a:ea typeface="Roboto"/>
                <a:cs typeface="Roboto"/>
                <a:sym typeface="Roboto"/>
              </a:rPr>
              <a:t>[1]</a:t>
            </a:r>
            <a:endParaRPr sz="1000">
              <a:latin typeface="Roboto"/>
              <a:ea typeface="Roboto"/>
              <a:cs typeface="Roboto"/>
              <a:sym typeface="Roboto"/>
            </a:endParaRPr>
          </a:p>
        </p:txBody>
      </p:sp>
      <p:sp>
        <p:nvSpPr>
          <p:cNvPr id="92" name="Google Shape;92;p15"/>
          <p:cNvSpPr txBox="1"/>
          <p:nvPr/>
        </p:nvSpPr>
        <p:spPr>
          <a:xfrm>
            <a:off x="3041100" y="3993038"/>
            <a:ext cx="33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000">
                <a:latin typeface="Roboto"/>
                <a:ea typeface="Roboto"/>
                <a:cs typeface="Roboto"/>
                <a:sym typeface="Roboto"/>
              </a:rPr>
              <a:t>[2</a:t>
            </a:r>
            <a:r>
              <a:rPr lang="tr" sz="1000">
                <a:latin typeface="Roboto"/>
                <a:ea typeface="Roboto"/>
                <a:cs typeface="Roboto"/>
                <a:sym typeface="Roboto"/>
              </a:rPr>
              <a:t>]</a:t>
            </a:r>
            <a:endParaRPr sz="1000">
              <a:latin typeface="Roboto"/>
              <a:ea typeface="Roboto"/>
              <a:cs typeface="Roboto"/>
              <a:sym typeface="Roboto"/>
            </a:endParaRPr>
          </a:p>
        </p:txBody>
      </p:sp>
      <p:sp>
        <p:nvSpPr>
          <p:cNvPr id="93" name="Google Shape;93;p15"/>
          <p:cNvSpPr txBox="1"/>
          <p:nvPr/>
        </p:nvSpPr>
        <p:spPr>
          <a:xfrm>
            <a:off x="8472450" y="3548263"/>
            <a:ext cx="33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000">
                <a:latin typeface="Roboto"/>
                <a:ea typeface="Roboto"/>
                <a:cs typeface="Roboto"/>
                <a:sym typeface="Roboto"/>
              </a:rPr>
              <a:t>[3]</a:t>
            </a:r>
            <a:endParaRPr sz="10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99" name="Google Shape;9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solidFill>
                  <a:schemeClr val="dk2"/>
                </a:solidFill>
              </a:rPr>
              <a:t>‹#›</a:t>
            </a:fld>
            <a:endParaRPr>
              <a:solidFill>
                <a:schemeClr val="dk2"/>
              </a:solidFill>
            </a:endParaRPr>
          </a:p>
        </p:txBody>
      </p:sp>
      <p:sp>
        <p:nvSpPr>
          <p:cNvPr id="100" name="Google Shape;100;p16"/>
          <p:cNvSpPr txBox="1"/>
          <p:nvPr/>
        </p:nvSpPr>
        <p:spPr>
          <a:xfrm>
            <a:off x="805625" y="4692775"/>
            <a:ext cx="43131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200">
                <a:latin typeface="Maven Pro"/>
                <a:ea typeface="Maven Pro"/>
                <a:cs typeface="Maven Pro"/>
                <a:sym typeface="Maven Pro"/>
              </a:rPr>
              <a:t>ME492 - TONGUE DRUM</a:t>
            </a:r>
            <a:endParaRPr sz="1200">
              <a:latin typeface="Maven Pro"/>
              <a:ea typeface="Maven Pro"/>
              <a:cs typeface="Maven Pro"/>
              <a:sym typeface="Maven Pro"/>
            </a:endParaRPr>
          </a:p>
        </p:txBody>
      </p:sp>
      <p:sp>
        <p:nvSpPr>
          <p:cNvPr id="101" name="Google Shape;101;p16"/>
          <p:cNvSpPr txBox="1"/>
          <p:nvPr/>
        </p:nvSpPr>
        <p:spPr>
          <a:xfrm>
            <a:off x="632100" y="557725"/>
            <a:ext cx="31110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2000">
                <a:solidFill>
                  <a:schemeClr val="dk1"/>
                </a:solidFill>
                <a:latin typeface="Maven Pro"/>
                <a:ea typeface="Maven Pro"/>
                <a:cs typeface="Maven Pro"/>
                <a:sym typeface="Maven Pro"/>
              </a:rPr>
              <a:t>Problem Definition</a:t>
            </a:r>
            <a:endParaRPr b="1" sz="2000">
              <a:solidFill>
                <a:schemeClr val="dk1"/>
              </a:solidFill>
              <a:latin typeface="Maven Pro"/>
              <a:ea typeface="Maven Pro"/>
              <a:cs typeface="Maven Pro"/>
              <a:sym typeface="Maven Pro"/>
            </a:endParaRPr>
          </a:p>
        </p:txBody>
      </p:sp>
      <p:pic>
        <p:nvPicPr>
          <p:cNvPr id="102" name="Google Shape;102;p16"/>
          <p:cNvPicPr preferRelativeResize="0"/>
          <p:nvPr/>
        </p:nvPicPr>
        <p:blipFill>
          <a:blip r:embed="rId3">
            <a:alphaModFix/>
          </a:blip>
          <a:stretch>
            <a:fillRect/>
          </a:stretch>
        </p:blipFill>
        <p:spPr>
          <a:xfrm>
            <a:off x="101975" y="1220575"/>
            <a:ext cx="4781125" cy="3153074"/>
          </a:xfrm>
          <a:prstGeom prst="rect">
            <a:avLst/>
          </a:prstGeom>
          <a:noFill/>
          <a:ln>
            <a:noFill/>
          </a:ln>
        </p:spPr>
      </p:pic>
      <p:cxnSp>
        <p:nvCxnSpPr>
          <p:cNvPr id="103" name="Google Shape;103;p16"/>
          <p:cNvCxnSpPr/>
          <p:nvPr/>
        </p:nvCxnSpPr>
        <p:spPr>
          <a:xfrm>
            <a:off x="-14400" y="4583775"/>
            <a:ext cx="9172800" cy="12300"/>
          </a:xfrm>
          <a:prstGeom prst="straightConnector1">
            <a:avLst/>
          </a:prstGeom>
          <a:noFill/>
          <a:ln cap="flat" cmpd="sng" w="114300">
            <a:solidFill>
              <a:schemeClr val="dk2"/>
            </a:solidFill>
            <a:prstDash val="solid"/>
            <a:round/>
            <a:headEnd len="med" w="med" type="none"/>
            <a:tailEnd len="med" w="med" type="none"/>
          </a:ln>
        </p:spPr>
      </p:cxnSp>
      <p:pic>
        <p:nvPicPr>
          <p:cNvPr id="104" name="Google Shape;104;p16"/>
          <p:cNvPicPr preferRelativeResize="0"/>
          <p:nvPr/>
        </p:nvPicPr>
        <p:blipFill rotWithShape="1">
          <a:blip r:embed="rId4">
            <a:alphaModFix/>
          </a:blip>
          <a:srcRect b="0" l="0" r="0" t="0"/>
          <a:stretch/>
        </p:blipFill>
        <p:spPr>
          <a:xfrm>
            <a:off x="-14400" y="4497000"/>
            <a:ext cx="646500" cy="646500"/>
          </a:xfrm>
          <a:prstGeom prst="rect">
            <a:avLst/>
          </a:prstGeom>
          <a:noFill/>
          <a:ln>
            <a:noFill/>
          </a:ln>
        </p:spPr>
      </p:pic>
      <p:pic>
        <p:nvPicPr>
          <p:cNvPr id="105" name="Google Shape;105;p16" title="intro_video.mp4">
            <a:hlinkClick r:id="rId5"/>
          </p:cNvPr>
          <p:cNvPicPr preferRelativeResize="0"/>
          <p:nvPr/>
        </p:nvPicPr>
        <p:blipFill>
          <a:blip r:embed="rId6">
            <a:alphaModFix/>
          </a:blip>
          <a:stretch>
            <a:fillRect/>
          </a:stretch>
        </p:blipFill>
        <p:spPr>
          <a:xfrm>
            <a:off x="4739100" y="1018225"/>
            <a:ext cx="3956100" cy="2967075"/>
          </a:xfrm>
          <a:prstGeom prst="rect">
            <a:avLst/>
          </a:prstGeom>
          <a:noFill/>
          <a:ln>
            <a:noFill/>
          </a:ln>
        </p:spPr>
      </p:pic>
      <p:sp>
        <p:nvSpPr>
          <p:cNvPr id="106" name="Google Shape;106;p16"/>
          <p:cNvSpPr txBox="1"/>
          <p:nvPr/>
        </p:nvSpPr>
        <p:spPr>
          <a:xfrm>
            <a:off x="8360700" y="3985288"/>
            <a:ext cx="33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000">
                <a:latin typeface="Roboto"/>
                <a:ea typeface="Roboto"/>
                <a:cs typeface="Roboto"/>
                <a:sym typeface="Roboto"/>
              </a:rPr>
              <a:t>[4]</a:t>
            </a:r>
            <a:endParaRPr sz="10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112" name="Google Shape;11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solidFill>
                  <a:schemeClr val="dk2"/>
                </a:solidFill>
              </a:rPr>
              <a:t>‹#›</a:t>
            </a:fld>
            <a:endParaRPr>
              <a:solidFill>
                <a:schemeClr val="dk2"/>
              </a:solidFill>
            </a:endParaRPr>
          </a:p>
        </p:txBody>
      </p:sp>
      <p:cxnSp>
        <p:nvCxnSpPr>
          <p:cNvPr id="113" name="Google Shape;113;p17"/>
          <p:cNvCxnSpPr/>
          <p:nvPr/>
        </p:nvCxnSpPr>
        <p:spPr>
          <a:xfrm>
            <a:off x="-14400" y="4583775"/>
            <a:ext cx="9172800" cy="12300"/>
          </a:xfrm>
          <a:prstGeom prst="straightConnector1">
            <a:avLst/>
          </a:prstGeom>
          <a:noFill/>
          <a:ln cap="flat" cmpd="sng" w="114300">
            <a:solidFill>
              <a:schemeClr val="dk2"/>
            </a:solidFill>
            <a:prstDash val="solid"/>
            <a:round/>
            <a:headEnd len="med" w="med" type="none"/>
            <a:tailEnd len="med" w="med" type="none"/>
          </a:ln>
        </p:spPr>
      </p:cxnSp>
      <p:pic>
        <p:nvPicPr>
          <p:cNvPr id="114" name="Google Shape;114;p17"/>
          <p:cNvPicPr preferRelativeResize="0"/>
          <p:nvPr/>
        </p:nvPicPr>
        <p:blipFill rotWithShape="1">
          <a:blip r:embed="rId3">
            <a:alphaModFix/>
          </a:blip>
          <a:srcRect b="0" l="0" r="0" t="0"/>
          <a:stretch/>
        </p:blipFill>
        <p:spPr>
          <a:xfrm>
            <a:off x="-14400" y="4497000"/>
            <a:ext cx="646500" cy="646500"/>
          </a:xfrm>
          <a:prstGeom prst="rect">
            <a:avLst/>
          </a:prstGeom>
          <a:noFill/>
          <a:ln>
            <a:noFill/>
          </a:ln>
        </p:spPr>
      </p:pic>
      <p:sp>
        <p:nvSpPr>
          <p:cNvPr id="115" name="Google Shape;115;p17"/>
          <p:cNvSpPr txBox="1"/>
          <p:nvPr/>
        </p:nvSpPr>
        <p:spPr>
          <a:xfrm>
            <a:off x="805625" y="4692775"/>
            <a:ext cx="43131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200">
                <a:latin typeface="Maven Pro"/>
                <a:ea typeface="Maven Pro"/>
                <a:cs typeface="Maven Pro"/>
                <a:sym typeface="Maven Pro"/>
              </a:rPr>
              <a:t>ME492 - TONGUE DRUM</a:t>
            </a:r>
            <a:endParaRPr sz="1200">
              <a:latin typeface="Maven Pro"/>
              <a:ea typeface="Maven Pro"/>
              <a:cs typeface="Maven Pro"/>
              <a:sym typeface="Maven Pro"/>
            </a:endParaRPr>
          </a:p>
        </p:txBody>
      </p:sp>
      <p:sp>
        <p:nvSpPr>
          <p:cNvPr id="116" name="Google Shape;116;p17"/>
          <p:cNvSpPr txBox="1"/>
          <p:nvPr/>
        </p:nvSpPr>
        <p:spPr>
          <a:xfrm>
            <a:off x="632100" y="557725"/>
            <a:ext cx="31110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2000">
                <a:solidFill>
                  <a:schemeClr val="dk1"/>
                </a:solidFill>
                <a:latin typeface="Maven Pro"/>
                <a:ea typeface="Maven Pro"/>
                <a:cs typeface="Maven Pro"/>
                <a:sym typeface="Maven Pro"/>
              </a:rPr>
              <a:t>Pitch and Timbre</a:t>
            </a:r>
            <a:endParaRPr b="1" sz="2000">
              <a:solidFill>
                <a:schemeClr val="dk1"/>
              </a:solidFill>
              <a:latin typeface="Maven Pro"/>
              <a:ea typeface="Maven Pro"/>
              <a:cs typeface="Maven Pro"/>
              <a:sym typeface="Maven Pro"/>
            </a:endParaRPr>
          </a:p>
        </p:txBody>
      </p:sp>
      <p:sp>
        <p:nvSpPr>
          <p:cNvPr id="117" name="Google Shape;117;p17"/>
          <p:cNvSpPr txBox="1"/>
          <p:nvPr/>
        </p:nvSpPr>
        <p:spPr>
          <a:xfrm>
            <a:off x="750100" y="1189425"/>
            <a:ext cx="7417500" cy="259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tr">
                <a:solidFill>
                  <a:schemeClr val="dk1"/>
                </a:solidFill>
                <a:latin typeface="Maven Pro"/>
                <a:ea typeface="Maven Pro"/>
                <a:cs typeface="Maven Pro"/>
                <a:sym typeface="Maven Pro"/>
              </a:rPr>
              <a:t>Pitch </a:t>
            </a:r>
            <a:r>
              <a:rPr lang="tr">
                <a:solidFill>
                  <a:schemeClr val="dk1"/>
                </a:solidFill>
                <a:latin typeface="Maven Pro"/>
                <a:ea typeface="Maven Pro"/>
                <a:cs typeface="Maven Pro"/>
                <a:sym typeface="Maven Pro"/>
              </a:rPr>
              <a:t>is a perceptual property of sounds that allows their ordering on a frequency-related scale. </a:t>
            </a:r>
            <a:endParaRPr>
              <a:solidFill>
                <a:schemeClr val="dk1"/>
              </a:solidFill>
              <a:latin typeface="Maven Pro"/>
              <a:ea typeface="Maven Pro"/>
              <a:cs typeface="Maven Pro"/>
              <a:sym typeface="Maven Pro"/>
            </a:endParaRPr>
          </a:p>
        </p:txBody>
      </p:sp>
      <p:pic>
        <p:nvPicPr>
          <p:cNvPr id="118" name="Google Shape;118;p17"/>
          <p:cNvPicPr preferRelativeResize="0"/>
          <p:nvPr/>
        </p:nvPicPr>
        <p:blipFill rotWithShape="1">
          <a:blip r:embed="rId4">
            <a:alphaModFix/>
          </a:blip>
          <a:srcRect b="35889" l="0" r="0" t="35079"/>
          <a:stretch/>
        </p:blipFill>
        <p:spPr>
          <a:xfrm>
            <a:off x="1039300" y="1960947"/>
            <a:ext cx="5905500" cy="771525"/>
          </a:xfrm>
          <a:prstGeom prst="rect">
            <a:avLst/>
          </a:prstGeom>
          <a:noFill/>
          <a:ln>
            <a:noFill/>
          </a:ln>
        </p:spPr>
      </p:pic>
      <p:cxnSp>
        <p:nvCxnSpPr>
          <p:cNvPr id="119" name="Google Shape;119;p17"/>
          <p:cNvCxnSpPr/>
          <p:nvPr/>
        </p:nvCxnSpPr>
        <p:spPr>
          <a:xfrm>
            <a:off x="1221575" y="2732475"/>
            <a:ext cx="0" cy="225000"/>
          </a:xfrm>
          <a:prstGeom prst="straightConnector1">
            <a:avLst/>
          </a:prstGeom>
          <a:noFill/>
          <a:ln cap="flat" cmpd="sng" w="19050">
            <a:solidFill>
              <a:schemeClr val="dk2"/>
            </a:solidFill>
            <a:prstDash val="solid"/>
            <a:round/>
            <a:headEnd len="med" w="med" type="none"/>
            <a:tailEnd len="med" w="med" type="triangle"/>
          </a:ln>
        </p:spPr>
      </p:cxnSp>
      <p:cxnSp>
        <p:nvCxnSpPr>
          <p:cNvPr id="120" name="Google Shape;120;p17"/>
          <p:cNvCxnSpPr/>
          <p:nvPr/>
        </p:nvCxnSpPr>
        <p:spPr>
          <a:xfrm>
            <a:off x="6774650" y="2732475"/>
            <a:ext cx="0" cy="225000"/>
          </a:xfrm>
          <a:prstGeom prst="straightConnector1">
            <a:avLst/>
          </a:prstGeom>
          <a:noFill/>
          <a:ln cap="flat" cmpd="sng" w="19050">
            <a:solidFill>
              <a:schemeClr val="dk2"/>
            </a:solidFill>
            <a:prstDash val="solid"/>
            <a:round/>
            <a:headEnd len="med" w="med" type="none"/>
            <a:tailEnd len="med" w="med" type="triangle"/>
          </a:ln>
        </p:spPr>
      </p:cxnSp>
      <p:cxnSp>
        <p:nvCxnSpPr>
          <p:cNvPr id="121" name="Google Shape;121;p17"/>
          <p:cNvCxnSpPr/>
          <p:nvPr/>
        </p:nvCxnSpPr>
        <p:spPr>
          <a:xfrm>
            <a:off x="4237425" y="2732475"/>
            <a:ext cx="0" cy="225000"/>
          </a:xfrm>
          <a:prstGeom prst="straightConnector1">
            <a:avLst/>
          </a:prstGeom>
          <a:noFill/>
          <a:ln cap="flat" cmpd="sng" w="19050">
            <a:solidFill>
              <a:schemeClr val="dk2"/>
            </a:solidFill>
            <a:prstDash val="solid"/>
            <a:round/>
            <a:headEnd len="med" w="med" type="none"/>
            <a:tailEnd len="med" w="med" type="triangle"/>
          </a:ln>
        </p:spPr>
      </p:cxnSp>
      <p:sp>
        <p:nvSpPr>
          <p:cNvPr id="122" name="Google Shape;122;p17"/>
          <p:cNvSpPr txBox="1"/>
          <p:nvPr/>
        </p:nvSpPr>
        <p:spPr>
          <a:xfrm>
            <a:off x="771575" y="2957475"/>
            <a:ext cx="900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tr" sz="1300">
                <a:latin typeface="Roboto"/>
                <a:ea typeface="Roboto"/>
                <a:cs typeface="Roboto"/>
                <a:sym typeface="Roboto"/>
              </a:rPr>
              <a:t>La0</a:t>
            </a:r>
            <a:endParaRPr sz="1300">
              <a:latin typeface="Roboto"/>
              <a:ea typeface="Roboto"/>
              <a:cs typeface="Roboto"/>
              <a:sym typeface="Roboto"/>
            </a:endParaRPr>
          </a:p>
          <a:p>
            <a:pPr indent="0" lvl="0" marL="0" rtl="0" algn="ctr">
              <a:spcBef>
                <a:spcPts val="0"/>
              </a:spcBef>
              <a:spcAft>
                <a:spcPts val="0"/>
              </a:spcAft>
              <a:buNone/>
            </a:pPr>
            <a:r>
              <a:rPr lang="tr" sz="1300">
                <a:latin typeface="Roboto"/>
                <a:ea typeface="Roboto"/>
                <a:cs typeface="Roboto"/>
                <a:sym typeface="Roboto"/>
              </a:rPr>
              <a:t>27.5 Hz</a:t>
            </a:r>
            <a:endParaRPr sz="1300">
              <a:latin typeface="Roboto"/>
              <a:ea typeface="Roboto"/>
              <a:cs typeface="Roboto"/>
              <a:sym typeface="Roboto"/>
            </a:endParaRPr>
          </a:p>
        </p:txBody>
      </p:sp>
      <p:sp>
        <p:nvSpPr>
          <p:cNvPr id="123" name="Google Shape;123;p17"/>
          <p:cNvSpPr txBox="1"/>
          <p:nvPr/>
        </p:nvSpPr>
        <p:spPr>
          <a:xfrm>
            <a:off x="3773113" y="2957475"/>
            <a:ext cx="900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tr" sz="1300">
                <a:latin typeface="Roboto"/>
                <a:ea typeface="Roboto"/>
                <a:cs typeface="Roboto"/>
                <a:sym typeface="Roboto"/>
              </a:rPr>
              <a:t>La</a:t>
            </a:r>
            <a:r>
              <a:rPr lang="tr" sz="1300">
                <a:latin typeface="Roboto"/>
                <a:ea typeface="Roboto"/>
                <a:cs typeface="Roboto"/>
                <a:sym typeface="Roboto"/>
              </a:rPr>
              <a:t>4</a:t>
            </a:r>
            <a:endParaRPr sz="1300">
              <a:latin typeface="Roboto"/>
              <a:ea typeface="Roboto"/>
              <a:cs typeface="Roboto"/>
              <a:sym typeface="Roboto"/>
            </a:endParaRPr>
          </a:p>
          <a:p>
            <a:pPr indent="0" lvl="0" marL="0" rtl="0" algn="ctr">
              <a:spcBef>
                <a:spcPts val="0"/>
              </a:spcBef>
              <a:spcAft>
                <a:spcPts val="0"/>
              </a:spcAft>
              <a:buNone/>
            </a:pPr>
            <a:r>
              <a:rPr lang="tr" sz="1300">
                <a:latin typeface="Roboto"/>
                <a:ea typeface="Roboto"/>
                <a:cs typeface="Roboto"/>
                <a:sym typeface="Roboto"/>
              </a:rPr>
              <a:t>440 Hz</a:t>
            </a:r>
            <a:endParaRPr sz="1300">
              <a:latin typeface="Roboto"/>
              <a:ea typeface="Roboto"/>
              <a:cs typeface="Roboto"/>
              <a:sym typeface="Roboto"/>
            </a:endParaRPr>
          </a:p>
        </p:txBody>
      </p:sp>
      <p:sp>
        <p:nvSpPr>
          <p:cNvPr id="124" name="Google Shape;124;p17"/>
          <p:cNvSpPr txBox="1"/>
          <p:nvPr/>
        </p:nvSpPr>
        <p:spPr>
          <a:xfrm>
            <a:off x="6324650" y="2957475"/>
            <a:ext cx="900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tr" sz="1300">
                <a:latin typeface="Roboto"/>
                <a:ea typeface="Roboto"/>
                <a:cs typeface="Roboto"/>
                <a:sym typeface="Roboto"/>
              </a:rPr>
              <a:t>Do8</a:t>
            </a:r>
            <a:endParaRPr sz="1300">
              <a:latin typeface="Roboto"/>
              <a:ea typeface="Roboto"/>
              <a:cs typeface="Roboto"/>
              <a:sym typeface="Roboto"/>
            </a:endParaRPr>
          </a:p>
          <a:p>
            <a:pPr indent="0" lvl="0" marL="0" rtl="0" algn="ctr">
              <a:spcBef>
                <a:spcPts val="0"/>
              </a:spcBef>
              <a:spcAft>
                <a:spcPts val="0"/>
              </a:spcAft>
              <a:buNone/>
            </a:pPr>
            <a:r>
              <a:rPr lang="tr" sz="1300">
                <a:latin typeface="Roboto"/>
                <a:ea typeface="Roboto"/>
                <a:cs typeface="Roboto"/>
                <a:sym typeface="Roboto"/>
              </a:rPr>
              <a:t>4186 Hz</a:t>
            </a:r>
            <a:endParaRPr sz="1300">
              <a:latin typeface="Roboto"/>
              <a:ea typeface="Roboto"/>
              <a:cs typeface="Roboto"/>
              <a:sym typeface="Roboto"/>
            </a:endParaRPr>
          </a:p>
        </p:txBody>
      </p:sp>
      <p:sp>
        <p:nvSpPr>
          <p:cNvPr id="125" name="Google Shape;125;p17"/>
          <p:cNvSpPr txBox="1"/>
          <p:nvPr/>
        </p:nvSpPr>
        <p:spPr>
          <a:xfrm>
            <a:off x="6944800" y="2055513"/>
            <a:ext cx="33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000">
                <a:latin typeface="Roboto"/>
                <a:ea typeface="Roboto"/>
                <a:cs typeface="Roboto"/>
                <a:sym typeface="Roboto"/>
              </a:rPr>
              <a:t>[5]</a:t>
            </a:r>
            <a:endParaRPr sz="10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131" name="Google Shape;13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solidFill>
                  <a:schemeClr val="dk2"/>
                </a:solidFill>
              </a:rPr>
              <a:t>‹#›</a:t>
            </a:fld>
            <a:endParaRPr>
              <a:solidFill>
                <a:schemeClr val="dk2"/>
              </a:solidFill>
            </a:endParaRPr>
          </a:p>
        </p:txBody>
      </p:sp>
      <p:cxnSp>
        <p:nvCxnSpPr>
          <p:cNvPr id="132" name="Google Shape;132;p18"/>
          <p:cNvCxnSpPr/>
          <p:nvPr/>
        </p:nvCxnSpPr>
        <p:spPr>
          <a:xfrm>
            <a:off x="-14400" y="4583775"/>
            <a:ext cx="9172800" cy="12300"/>
          </a:xfrm>
          <a:prstGeom prst="straightConnector1">
            <a:avLst/>
          </a:prstGeom>
          <a:noFill/>
          <a:ln cap="flat" cmpd="sng" w="114300">
            <a:solidFill>
              <a:schemeClr val="dk2"/>
            </a:solidFill>
            <a:prstDash val="solid"/>
            <a:round/>
            <a:headEnd len="med" w="med" type="none"/>
            <a:tailEnd len="med" w="med" type="none"/>
          </a:ln>
        </p:spPr>
      </p:cxnSp>
      <p:pic>
        <p:nvPicPr>
          <p:cNvPr id="133" name="Google Shape;133;p18"/>
          <p:cNvPicPr preferRelativeResize="0"/>
          <p:nvPr/>
        </p:nvPicPr>
        <p:blipFill rotWithShape="1">
          <a:blip r:embed="rId3">
            <a:alphaModFix/>
          </a:blip>
          <a:srcRect b="0" l="0" r="0" t="0"/>
          <a:stretch/>
        </p:blipFill>
        <p:spPr>
          <a:xfrm>
            <a:off x="-14400" y="4497000"/>
            <a:ext cx="646500" cy="646500"/>
          </a:xfrm>
          <a:prstGeom prst="rect">
            <a:avLst/>
          </a:prstGeom>
          <a:noFill/>
          <a:ln>
            <a:noFill/>
          </a:ln>
        </p:spPr>
      </p:pic>
      <p:sp>
        <p:nvSpPr>
          <p:cNvPr id="134" name="Google Shape;134;p18"/>
          <p:cNvSpPr txBox="1"/>
          <p:nvPr/>
        </p:nvSpPr>
        <p:spPr>
          <a:xfrm>
            <a:off x="805625" y="4692775"/>
            <a:ext cx="43131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200">
                <a:latin typeface="Maven Pro"/>
                <a:ea typeface="Maven Pro"/>
                <a:cs typeface="Maven Pro"/>
                <a:sym typeface="Maven Pro"/>
              </a:rPr>
              <a:t>ME492 - TONGUE DRUM</a:t>
            </a:r>
            <a:endParaRPr sz="1200">
              <a:latin typeface="Maven Pro"/>
              <a:ea typeface="Maven Pro"/>
              <a:cs typeface="Maven Pro"/>
              <a:sym typeface="Maven Pro"/>
            </a:endParaRPr>
          </a:p>
        </p:txBody>
      </p:sp>
      <p:sp>
        <p:nvSpPr>
          <p:cNvPr id="135" name="Google Shape;135;p18"/>
          <p:cNvSpPr txBox="1"/>
          <p:nvPr/>
        </p:nvSpPr>
        <p:spPr>
          <a:xfrm>
            <a:off x="632100" y="557725"/>
            <a:ext cx="31110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2000">
                <a:solidFill>
                  <a:schemeClr val="dk1"/>
                </a:solidFill>
                <a:latin typeface="Maven Pro"/>
                <a:ea typeface="Maven Pro"/>
                <a:cs typeface="Maven Pro"/>
                <a:sym typeface="Maven Pro"/>
              </a:rPr>
              <a:t>Pitch and Timbre</a:t>
            </a:r>
            <a:endParaRPr b="1" sz="2000">
              <a:solidFill>
                <a:schemeClr val="dk1"/>
              </a:solidFill>
              <a:latin typeface="Maven Pro"/>
              <a:ea typeface="Maven Pro"/>
              <a:cs typeface="Maven Pro"/>
              <a:sym typeface="Maven Pro"/>
            </a:endParaRPr>
          </a:p>
        </p:txBody>
      </p:sp>
      <p:sp>
        <p:nvSpPr>
          <p:cNvPr id="136" name="Google Shape;136;p18"/>
          <p:cNvSpPr txBox="1"/>
          <p:nvPr/>
        </p:nvSpPr>
        <p:spPr>
          <a:xfrm>
            <a:off x="750100" y="1189425"/>
            <a:ext cx="3418200" cy="259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tr">
                <a:solidFill>
                  <a:schemeClr val="dk1"/>
                </a:solidFill>
                <a:latin typeface="Maven Pro"/>
                <a:ea typeface="Maven Pro"/>
                <a:cs typeface="Maven Pro"/>
                <a:sym typeface="Maven Pro"/>
              </a:rPr>
              <a:t>Timbre</a:t>
            </a:r>
            <a:r>
              <a:rPr lang="tr">
                <a:solidFill>
                  <a:schemeClr val="dk1"/>
                </a:solidFill>
                <a:latin typeface="Maven Pro"/>
                <a:ea typeface="Maven Pro"/>
                <a:cs typeface="Maven Pro"/>
                <a:sym typeface="Maven Pro"/>
              </a:rPr>
              <a:t>, also known as tone color, is what makes a sound different from others, even if they have the same volume and pitch. It depends on:</a:t>
            </a:r>
            <a:endParaRPr>
              <a:solidFill>
                <a:schemeClr val="dk1"/>
              </a:solidFill>
              <a:latin typeface="Maven Pro"/>
              <a:ea typeface="Maven Pro"/>
              <a:cs typeface="Maven Pro"/>
              <a:sym typeface="Maven Pro"/>
            </a:endParaRPr>
          </a:p>
          <a:p>
            <a:pPr indent="-317500" lvl="0" marL="457200" rtl="0" algn="l">
              <a:lnSpc>
                <a:spcPct val="100000"/>
              </a:lnSpc>
              <a:spcBef>
                <a:spcPts val="1000"/>
              </a:spcBef>
              <a:spcAft>
                <a:spcPts val="0"/>
              </a:spcAft>
              <a:buClr>
                <a:schemeClr val="dk1"/>
              </a:buClr>
              <a:buSzPts val="1400"/>
              <a:buFont typeface="Maven Pro"/>
              <a:buChar char="●"/>
            </a:pPr>
            <a:r>
              <a:rPr lang="tr">
                <a:solidFill>
                  <a:schemeClr val="dk1"/>
                </a:solidFill>
                <a:latin typeface="Maven Pro"/>
                <a:ea typeface="Maven Pro"/>
                <a:cs typeface="Maven Pro"/>
                <a:sym typeface="Maven Pro"/>
              </a:rPr>
              <a:t>Time envelope, in terms of rise, duration and decay</a:t>
            </a:r>
            <a:endParaRPr>
              <a:solidFill>
                <a:schemeClr val="dk1"/>
              </a:solidFill>
              <a:latin typeface="Maven Pro"/>
              <a:ea typeface="Maven Pro"/>
              <a:cs typeface="Maven Pro"/>
              <a:sym typeface="Maven Pro"/>
            </a:endParaRPr>
          </a:p>
          <a:p>
            <a:pPr indent="-317500" lvl="0" marL="457200" rtl="0" algn="l">
              <a:spcBef>
                <a:spcPts val="1000"/>
              </a:spcBef>
              <a:spcAft>
                <a:spcPts val="0"/>
              </a:spcAft>
              <a:buClr>
                <a:schemeClr val="dk1"/>
              </a:buClr>
              <a:buSzPts val="1400"/>
              <a:buFont typeface="Maven Pro"/>
              <a:buChar char="●"/>
            </a:pPr>
            <a:r>
              <a:rPr lang="tr">
                <a:solidFill>
                  <a:schemeClr val="dk1"/>
                </a:solidFill>
                <a:latin typeface="Maven Pro"/>
                <a:ea typeface="Maven Pro"/>
                <a:cs typeface="Maven Pro"/>
                <a:sym typeface="Maven Pro"/>
              </a:rPr>
              <a:t>Spectral envelope/overtones</a:t>
            </a:r>
            <a:endParaRPr>
              <a:solidFill>
                <a:schemeClr val="dk1"/>
              </a:solidFill>
              <a:latin typeface="Maven Pro"/>
              <a:ea typeface="Maven Pro"/>
              <a:cs typeface="Maven Pro"/>
              <a:sym typeface="Maven Pro"/>
            </a:endParaRPr>
          </a:p>
          <a:p>
            <a:pPr indent="0" lvl="0" marL="0" rtl="0" algn="l">
              <a:lnSpc>
                <a:spcPct val="100000"/>
              </a:lnSpc>
              <a:spcBef>
                <a:spcPts val="0"/>
              </a:spcBef>
              <a:spcAft>
                <a:spcPts val="0"/>
              </a:spcAft>
              <a:buNone/>
            </a:pPr>
            <a:r>
              <a:t/>
            </a:r>
            <a:endParaRPr>
              <a:solidFill>
                <a:schemeClr val="dk1"/>
              </a:solidFill>
              <a:latin typeface="Maven Pro"/>
              <a:ea typeface="Maven Pro"/>
              <a:cs typeface="Maven Pro"/>
              <a:sym typeface="Maven Pro"/>
            </a:endParaRPr>
          </a:p>
        </p:txBody>
      </p:sp>
      <p:pic>
        <p:nvPicPr>
          <p:cNvPr id="137" name="Google Shape;137;p18" title="timbre_video.mp4">
            <a:hlinkClick r:id="rId4"/>
          </p:cNvPr>
          <p:cNvPicPr preferRelativeResize="0"/>
          <p:nvPr/>
        </p:nvPicPr>
        <p:blipFill>
          <a:blip r:embed="rId5">
            <a:alphaModFix/>
          </a:blip>
          <a:stretch>
            <a:fillRect/>
          </a:stretch>
        </p:blipFill>
        <p:spPr>
          <a:xfrm>
            <a:off x="4256275" y="633125"/>
            <a:ext cx="4572000" cy="3429000"/>
          </a:xfrm>
          <a:prstGeom prst="rect">
            <a:avLst/>
          </a:prstGeom>
          <a:noFill/>
          <a:ln>
            <a:noFill/>
          </a:ln>
        </p:spPr>
      </p:pic>
      <p:sp>
        <p:nvSpPr>
          <p:cNvPr id="138" name="Google Shape;138;p18"/>
          <p:cNvSpPr txBox="1"/>
          <p:nvPr/>
        </p:nvSpPr>
        <p:spPr>
          <a:xfrm>
            <a:off x="8415150" y="4062113"/>
            <a:ext cx="33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000">
                <a:latin typeface="Roboto"/>
                <a:ea typeface="Roboto"/>
                <a:cs typeface="Roboto"/>
                <a:sym typeface="Roboto"/>
              </a:rPr>
              <a:t>[6]</a:t>
            </a:r>
            <a:endParaRPr sz="10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144" name="Google Shape;144;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solidFill>
                  <a:schemeClr val="dk2"/>
                </a:solidFill>
              </a:rPr>
              <a:t>‹#›</a:t>
            </a:fld>
            <a:endParaRPr>
              <a:solidFill>
                <a:schemeClr val="dk2"/>
              </a:solidFill>
            </a:endParaRPr>
          </a:p>
        </p:txBody>
      </p:sp>
      <p:cxnSp>
        <p:nvCxnSpPr>
          <p:cNvPr id="145" name="Google Shape;145;p19"/>
          <p:cNvCxnSpPr/>
          <p:nvPr/>
        </p:nvCxnSpPr>
        <p:spPr>
          <a:xfrm>
            <a:off x="-14400" y="4583775"/>
            <a:ext cx="9172800" cy="12300"/>
          </a:xfrm>
          <a:prstGeom prst="straightConnector1">
            <a:avLst/>
          </a:prstGeom>
          <a:noFill/>
          <a:ln cap="flat" cmpd="sng" w="114300">
            <a:solidFill>
              <a:schemeClr val="dk2"/>
            </a:solidFill>
            <a:prstDash val="solid"/>
            <a:round/>
            <a:headEnd len="med" w="med" type="none"/>
            <a:tailEnd len="med" w="med" type="none"/>
          </a:ln>
        </p:spPr>
      </p:cxnSp>
      <p:pic>
        <p:nvPicPr>
          <p:cNvPr id="146" name="Google Shape;146;p19"/>
          <p:cNvPicPr preferRelativeResize="0"/>
          <p:nvPr/>
        </p:nvPicPr>
        <p:blipFill rotWithShape="1">
          <a:blip r:embed="rId3">
            <a:alphaModFix/>
          </a:blip>
          <a:srcRect b="0" l="0" r="0" t="0"/>
          <a:stretch/>
        </p:blipFill>
        <p:spPr>
          <a:xfrm>
            <a:off x="-14400" y="4497000"/>
            <a:ext cx="646500" cy="646500"/>
          </a:xfrm>
          <a:prstGeom prst="rect">
            <a:avLst/>
          </a:prstGeom>
          <a:noFill/>
          <a:ln>
            <a:noFill/>
          </a:ln>
        </p:spPr>
      </p:pic>
      <p:sp>
        <p:nvSpPr>
          <p:cNvPr id="147" name="Google Shape;147;p19"/>
          <p:cNvSpPr txBox="1"/>
          <p:nvPr/>
        </p:nvSpPr>
        <p:spPr>
          <a:xfrm>
            <a:off x="805625" y="4692775"/>
            <a:ext cx="43131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200">
                <a:latin typeface="Maven Pro"/>
                <a:ea typeface="Maven Pro"/>
                <a:cs typeface="Maven Pro"/>
                <a:sym typeface="Maven Pro"/>
              </a:rPr>
              <a:t>ME492 - TONGUE DRUM</a:t>
            </a:r>
            <a:endParaRPr sz="1200">
              <a:latin typeface="Maven Pro"/>
              <a:ea typeface="Maven Pro"/>
              <a:cs typeface="Maven Pro"/>
              <a:sym typeface="Maven Pro"/>
            </a:endParaRPr>
          </a:p>
        </p:txBody>
      </p:sp>
      <p:sp>
        <p:nvSpPr>
          <p:cNvPr id="148" name="Google Shape;148;p19"/>
          <p:cNvSpPr txBox="1"/>
          <p:nvPr/>
        </p:nvSpPr>
        <p:spPr>
          <a:xfrm>
            <a:off x="632100" y="557725"/>
            <a:ext cx="31110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2000">
                <a:solidFill>
                  <a:schemeClr val="dk1"/>
                </a:solidFill>
                <a:latin typeface="Maven Pro"/>
                <a:ea typeface="Maven Pro"/>
                <a:cs typeface="Maven Pro"/>
                <a:sym typeface="Maven Pro"/>
              </a:rPr>
              <a:t>Pitch and Timbre</a:t>
            </a:r>
            <a:endParaRPr b="1" sz="2000">
              <a:solidFill>
                <a:schemeClr val="dk1"/>
              </a:solidFill>
              <a:latin typeface="Maven Pro"/>
              <a:ea typeface="Maven Pro"/>
              <a:cs typeface="Maven Pro"/>
              <a:sym typeface="Maven Pro"/>
            </a:endParaRPr>
          </a:p>
        </p:txBody>
      </p:sp>
      <p:sp>
        <p:nvSpPr>
          <p:cNvPr id="149" name="Google Shape;149;p19"/>
          <p:cNvSpPr txBox="1"/>
          <p:nvPr/>
        </p:nvSpPr>
        <p:spPr>
          <a:xfrm>
            <a:off x="557725" y="1221675"/>
            <a:ext cx="4114800" cy="2562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Maven Pro"/>
              <a:buChar char="●"/>
            </a:pPr>
            <a:r>
              <a:rPr lang="tr">
                <a:solidFill>
                  <a:schemeClr val="dk1"/>
                </a:solidFill>
                <a:highlight>
                  <a:srgbClr val="FFFFFF"/>
                </a:highlight>
                <a:latin typeface="Maven Pro"/>
                <a:ea typeface="Maven Pro"/>
                <a:cs typeface="Maven Pro"/>
                <a:sym typeface="Maven Pro"/>
              </a:rPr>
              <a:t>Acoustically, a note perceived to have a single distinct pitch in fact contains a variety of additional </a:t>
            </a:r>
            <a:r>
              <a:rPr b="1" lang="tr">
                <a:solidFill>
                  <a:schemeClr val="dk1"/>
                </a:solidFill>
                <a:highlight>
                  <a:srgbClr val="FFFFFF"/>
                </a:highlight>
                <a:latin typeface="Maven Pro"/>
                <a:ea typeface="Maven Pro"/>
                <a:cs typeface="Maven Pro"/>
                <a:sym typeface="Maven Pro"/>
              </a:rPr>
              <a:t>overtones</a:t>
            </a:r>
            <a:r>
              <a:rPr lang="tr">
                <a:solidFill>
                  <a:schemeClr val="dk1"/>
                </a:solidFill>
                <a:highlight>
                  <a:srgbClr val="FFFFFF"/>
                </a:highlight>
                <a:latin typeface="Maven Pro"/>
                <a:ea typeface="Maven Pro"/>
                <a:cs typeface="Maven Pro"/>
                <a:sym typeface="Maven Pro"/>
              </a:rPr>
              <a:t>. </a:t>
            </a:r>
            <a:endParaRPr>
              <a:solidFill>
                <a:schemeClr val="dk1"/>
              </a:solidFill>
              <a:highlight>
                <a:srgbClr val="FFFFFF"/>
              </a:highlight>
              <a:latin typeface="Maven Pro"/>
              <a:ea typeface="Maven Pro"/>
              <a:cs typeface="Maven Pro"/>
              <a:sym typeface="Maven Pro"/>
            </a:endParaRPr>
          </a:p>
          <a:p>
            <a:pPr indent="0" lvl="0" marL="457200" rtl="0" algn="l">
              <a:lnSpc>
                <a:spcPct val="100000"/>
              </a:lnSpc>
              <a:spcBef>
                <a:spcPts val="0"/>
              </a:spcBef>
              <a:spcAft>
                <a:spcPts val="0"/>
              </a:spcAft>
              <a:buNone/>
            </a:pPr>
            <a:r>
              <a:t/>
            </a:r>
            <a:endParaRPr>
              <a:solidFill>
                <a:schemeClr val="dk1"/>
              </a:solidFill>
              <a:highlight>
                <a:srgbClr val="FFFFFF"/>
              </a:highlight>
              <a:latin typeface="Maven Pro"/>
              <a:ea typeface="Maven Pro"/>
              <a:cs typeface="Maven Pro"/>
              <a:sym typeface="Maven Pro"/>
            </a:endParaRPr>
          </a:p>
          <a:p>
            <a:pPr indent="-317500" lvl="0" marL="457200" rtl="0" algn="l">
              <a:lnSpc>
                <a:spcPct val="100000"/>
              </a:lnSpc>
              <a:spcBef>
                <a:spcPts val="0"/>
              </a:spcBef>
              <a:spcAft>
                <a:spcPts val="0"/>
              </a:spcAft>
              <a:buClr>
                <a:schemeClr val="dk1"/>
              </a:buClr>
              <a:buSzPts val="1400"/>
              <a:buFont typeface="Maven Pro"/>
              <a:buChar char="●"/>
            </a:pPr>
            <a:r>
              <a:rPr lang="tr">
                <a:solidFill>
                  <a:schemeClr val="dk1"/>
                </a:solidFill>
                <a:highlight>
                  <a:srgbClr val="FFFFFF"/>
                </a:highlight>
                <a:latin typeface="Maven Pro"/>
                <a:ea typeface="Maven Pro"/>
                <a:cs typeface="Maven Pro"/>
                <a:sym typeface="Maven Pro"/>
              </a:rPr>
              <a:t>Many </a:t>
            </a:r>
            <a:r>
              <a:rPr lang="tr">
                <a:solidFill>
                  <a:schemeClr val="dk1"/>
                </a:solidFill>
                <a:highlight>
                  <a:srgbClr val="FFFFFF"/>
                </a:highlight>
                <a:uFill>
                  <a:noFill/>
                </a:uFill>
                <a:latin typeface="Maven Pro"/>
                <a:ea typeface="Maven Pro"/>
                <a:cs typeface="Maven Pro"/>
                <a:sym typeface="Maven Pro"/>
                <a:hlinkClick r:id="rId4">
                  <a:extLst>
                    <a:ext uri="{A12FA001-AC4F-418D-AE19-62706E023703}">
                      <ahyp:hlinkClr val="tx"/>
                    </a:ext>
                  </a:extLst>
                </a:hlinkClick>
              </a:rPr>
              <a:t>percussion</a:t>
            </a:r>
            <a:r>
              <a:rPr lang="tr">
                <a:solidFill>
                  <a:schemeClr val="dk1"/>
                </a:solidFill>
                <a:highlight>
                  <a:srgbClr val="FFFFFF"/>
                </a:highlight>
                <a:latin typeface="Maven Pro"/>
                <a:ea typeface="Maven Pro"/>
                <a:cs typeface="Maven Pro"/>
                <a:sym typeface="Maven Pro"/>
              </a:rPr>
              <a:t> instruments, such as </a:t>
            </a:r>
            <a:r>
              <a:rPr lang="tr">
                <a:solidFill>
                  <a:schemeClr val="dk1"/>
                </a:solidFill>
                <a:highlight>
                  <a:srgbClr val="FFFFFF"/>
                </a:highlight>
                <a:uFill>
                  <a:noFill/>
                </a:uFill>
                <a:latin typeface="Maven Pro"/>
                <a:ea typeface="Maven Pro"/>
                <a:cs typeface="Maven Pro"/>
                <a:sym typeface="Maven Pro"/>
                <a:hlinkClick r:id="rId5">
                  <a:extLst>
                    <a:ext uri="{A12FA001-AC4F-418D-AE19-62706E023703}">
                      <ahyp:hlinkClr val="tx"/>
                    </a:ext>
                  </a:extLst>
                </a:hlinkClick>
              </a:rPr>
              <a:t>cymbals</a:t>
            </a:r>
            <a:r>
              <a:rPr lang="tr">
                <a:solidFill>
                  <a:schemeClr val="dk1"/>
                </a:solidFill>
                <a:highlight>
                  <a:srgbClr val="FFFFFF"/>
                </a:highlight>
                <a:latin typeface="Maven Pro"/>
                <a:ea typeface="Maven Pro"/>
                <a:cs typeface="Maven Pro"/>
                <a:sym typeface="Maven Pro"/>
              </a:rPr>
              <a:t>, </a:t>
            </a:r>
            <a:r>
              <a:rPr lang="tr">
                <a:solidFill>
                  <a:schemeClr val="dk1"/>
                </a:solidFill>
                <a:highlight>
                  <a:srgbClr val="FFFFFF"/>
                </a:highlight>
                <a:uFill>
                  <a:noFill/>
                </a:uFill>
                <a:latin typeface="Maven Pro"/>
                <a:ea typeface="Maven Pro"/>
                <a:cs typeface="Maven Pro"/>
                <a:sym typeface="Maven Pro"/>
                <a:hlinkClick r:id="rId6">
                  <a:extLst>
                    <a:ext uri="{A12FA001-AC4F-418D-AE19-62706E023703}">
                      <ahyp:hlinkClr val="tx"/>
                    </a:ext>
                  </a:extLst>
                </a:hlinkClick>
              </a:rPr>
              <a:t>tam-tams</a:t>
            </a:r>
            <a:r>
              <a:rPr lang="tr">
                <a:solidFill>
                  <a:schemeClr val="dk1"/>
                </a:solidFill>
                <a:highlight>
                  <a:srgbClr val="FFFFFF"/>
                </a:highlight>
                <a:latin typeface="Maven Pro"/>
                <a:ea typeface="Maven Pro"/>
                <a:cs typeface="Maven Pro"/>
                <a:sym typeface="Maven Pro"/>
              </a:rPr>
              <a:t> and tongue drums, create complex and inharmonic sounds.</a:t>
            </a:r>
            <a:endParaRPr b="1">
              <a:solidFill>
                <a:schemeClr val="dk1"/>
              </a:solidFill>
              <a:latin typeface="Maven Pro"/>
              <a:ea typeface="Maven Pro"/>
              <a:cs typeface="Maven Pro"/>
              <a:sym typeface="Maven Pro"/>
            </a:endParaRPr>
          </a:p>
        </p:txBody>
      </p:sp>
      <p:pic>
        <p:nvPicPr>
          <p:cNvPr id="150" name="Google Shape;150;p19"/>
          <p:cNvPicPr preferRelativeResize="0"/>
          <p:nvPr/>
        </p:nvPicPr>
        <p:blipFill rotWithShape="1">
          <a:blip r:embed="rId7">
            <a:alphaModFix/>
          </a:blip>
          <a:srcRect b="0" l="0" r="0" t="12188"/>
          <a:stretch/>
        </p:blipFill>
        <p:spPr>
          <a:xfrm>
            <a:off x="4780975" y="721838"/>
            <a:ext cx="3789625" cy="2970026"/>
          </a:xfrm>
          <a:prstGeom prst="rect">
            <a:avLst/>
          </a:prstGeom>
          <a:noFill/>
          <a:ln>
            <a:noFill/>
          </a:ln>
        </p:spPr>
      </p:pic>
      <p:sp>
        <p:nvSpPr>
          <p:cNvPr id="151" name="Google Shape;151;p19"/>
          <p:cNvSpPr txBox="1"/>
          <p:nvPr/>
        </p:nvSpPr>
        <p:spPr>
          <a:xfrm>
            <a:off x="8236100" y="3676088"/>
            <a:ext cx="33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000">
                <a:latin typeface="Roboto"/>
                <a:ea typeface="Roboto"/>
                <a:cs typeface="Roboto"/>
                <a:sym typeface="Roboto"/>
              </a:rPr>
              <a:t>[6]</a:t>
            </a:r>
            <a:endParaRPr sz="10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157" name="Google Shape;157;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solidFill>
                  <a:schemeClr val="dk2"/>
                </a:solidFill>
              </a:rPr>
              <a:t>‹#›</a:t>
            </a:fld>
            <a:endParaRPr>
              <a:solidFill>
                <a:schemeClr val="dk2"/>
              </a:solidFill>
            </a:endParaRPr>
          </a:p>
        </p:txBody>
      </p:sp>
      <p:cxnSp>
        <p:nvCxnSpPr>
          <p:cNvPr id="158" name="Google Shape;158;p20"/>
          <p:cNvCxnSpPr/>
          <p:nvPr/>
        </p:nvCxnSpPr>
        <p:spPr>
          <a:xfrm>
            <a:off x="-14400" y="4583775"/>
            <a:ext cx="9172800" cy="12300"/>
          </a:xfrm>
          <a:prstGeom prst="straightConnector1">
            <a:avLst/>
          </a:prstGeom>
          <a:noFill/>
          <a:ln cap="flat" cmpd="sng" w="114300">
            <a:solidFill>
              <a:schemeClr val="dk2"/>
            </a:solidFill>
            <a:prstDash val="solid"/>
            <a:round/>
            <a:headEnd len="med" w="med" type="none"/>
            <a:tailEnd len="med" w="med" type="none"/>
          </a:ln>
        </p:spPr>
      </p:cxnSp>
      <p:pic>
        <p:nvPicPr>
          <p:cNvPr id="159" name="Google Shape;159;p20"/>
          <p:cNvPicPr preferRelativeResize="0"/>
          <p:nvPr/>
        </p:nvPicPr>
        <p:blipFill rotWithShape="1">
          <a:blip r:embed="rId3">
            <a:alphaModFix/>
          </a:blip>
          <a:srcRect b="0" l="0" r="0" t="0"/>
          <a:stretch/>
        </p:blipFill>
        <p:spPr>
          <a:xfrm>
            <a:off x="-14400" y="4497000"/>
            <a:ext cx="646500" cy="646500"/>
          </a:xfrm>
          <a:prstGeom prst="rect">
            <a:avLst/>
          </a:prstGeom>
          <a:noFill/>
          <a:ln>
            <a:noFill/>
          </a:ln>
        </p:spPr>
      </p:pic>
      <p:sp>
        <p:nvSpPr>
          <p:cNvPr id="160" name="Google Shape;160;p20"/>
          <p:cNvSpPr txBox="1"/>
          <p:nvPr/>
        </p:nvSpPr>
        <p:spPr>
          <a:xfrm>
            <a:off x="805625" y="4692775"/>
            <a:ext cx="43131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200">
                <a:latin typeface="Maven Pro"/>
                <a:ea typeface="Maven Pro"/>
                <a:cs typeface="Maven Pro"/>
                <a:sym typeface="Maven Pro"/>
              </a:rPr>
              <a:t>ME492 - TONGUE DRUM</a:t>
            </a:r>
            <a:endParaRPr sz="1200">
              <a:latin typeface="Maven Pro"/>
              <a:ea typeface="Maven Pro"/>
              <a:cs typeface="Maven Pro"/>
              <a:sym typeface="Maven Pro"/>
            </a:endParaRPr>
          </a:p>
        </p:txBody>
      </p:sp>
      <p:sp>
        <p:nvSpPr>
          <p:cNvPr id="161" name="Google Shape;161;p20"/>
          <p:cNvSpPr txBox="1"/>
          <p:nvPr/>
        </p:nvSpPr>
        <p:spPr>
          <a:xfrm>
            <a:off x="632100" y="557725"/>
            <a:ext cx="31110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2000">
                <a:solidFill>
                  <a:schemeClr val="dk1"/>
                </a:solidFill>
                <a:latin typeface="Maven Pro"/>
                <a:ea typeface="Maven Pro"/>
                <a:cs typeface="Maven Pro"/>
                <a:sym typeface="Maven Pro"/>
              </a:rPr>
              <a:t>Materials</a:t>
            </a:r>
            <a:endParaRPr b="1" sz="2000">
              <a:solidFill>
                <a:schemeClr val="dk1"/>
              </a:solidFill>
              <a:latin typeface="Maven Pro"/>
              <a:ea typeface="Maven Pro"/>
              <a:cs typeface="Maven Pro"/>
              <a:sym typeface="Maven Pro"/>
            </a:endParaRPr>
          </a:p>
        </p:txBody>
      </p:sp>
      <p:sp>
        <p:nvSpPr>
          <p:cNvPr id="162" name="Google Shape;162;p20"/>
          <p:cNvSpPr txBox="1"/>
          <p:nvPr/>
        </p:nvSpPr>
        <p:spPr>
          <a:xfrm>
            <a:off x="750100" y="1189425"/>
            <a:ext cx="7286700" cy="2595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500">
              <a:solidFill>
                <a:schemeClr val="dk1"/>
              </a:solidFill>
              <a:latin typeface="Maven Pro"/>
              <a:ea typeface="Maven Pro"/>
              <a:cs typeface="Maven Pro"/>
              <a:sym typeface="Maven Pro"/>
            </a:endParaRPr>
          </a:p>
        </p:txBody>
      </p:sp>
      <p:graphicFrame>
        <p:nvGraphicFramePr>
          <p:cNvPr id="163" name="Google Shape;163;p20"/>
          <p:cNvGraphicFramePr/>
          <p:nvPr/>
        </p:nvGraphicFramePr>
        <p:xfrm>
          <a:off x="952500" y="1189425"/>
          <a:ext cx="3000000" cy="3000000"/>
        </p:xfrm>
        <a:graphic>
          <a:graphicData uri="http://schemas.openxmlformats.org/drawingml/2006/table">
            <a:tbl>
              <a:tblPr>
                <a:noFill/>
                <a:tableStyleId>{D97987DA-7646-4AE4-9CD6-0180D71C6D26}</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lang="tr"/>
                        <a:t>Material</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tr"/>
                        <a:t>Wood</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tr"/>
                        <a:t>Steel</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tr"/>
                        <a:t>Bronze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tr"/>
                        <a:t>Titanium Alloy</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tr"/>
                        <a:t>Sound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tr"/>
                        <a:t>Mellow</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tr"/>
                        <a:t>Bright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tr"/>
                        <a:t>Bright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tr"/>
                        <a:t>Bright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tr"/>
                        <a:t>Price</a:t>
                      </a:r>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tr"/>
                        <a:t>Low</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tr"/>
                        <a:t>Low</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tr"/>
                        <a:t>Moderate</a:t>
                      </a:r>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tr"/>
                        <a:t>High</a:t>
                      </a:r>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lang="tr"/>
                        <a:t>Resonance</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tr"/>
                        <a:t>Fast Decay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tr"/>
                        <a:t>Resonant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tr"/>
                        <a:t>Very Resonant</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tr"/>
                        <a:t>Resonant</a:t>
                      </a:r>
                      <a:endParaRPr/>
                    </a:p>
                  </a:txBody>
                  <a:tcPr marT="91425" marB="91425" marR="91425" marL="91425"/>
                </a:tc>
              </a:tr>
              <a:tr h="381000">
                <a:tc>
                  <a:txBody>
                    <a:bodyPr/>
                    <a:lstStyle/>
                    <a:p>
                      <a:pPr indent="0" lvl="0" marL="0" rtl="0" algn="l">
                        <a:spcBef>
                          <a:spcPts val="0"/>
                        </a:spcBef>
                        <a:spcAft>
                          <a:spcPts val="0"/>
                        </a:spcAft>
                        <a:buNone/>
                      </a:pPr>
                      <a:r>
                        <a:rPr lang="tr"/>
                        <a:t>Resilience</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tr"/>
                        <a:t>Very Low</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tr"/>
                        <a:t>Very High</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tr"/>
                        <a:t>High </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tr"/>
                        <a:t>High</a:t>
                      </a:r>
                      <a:endParaRPr/>
                    </a:p>
                  </a:txBody>
                  <a:tcPr marT="91425" marB="91425" marR="91425" marL="91425"/>
                </a:tc>
              </a:tr>
            </a:tbl>
          </a:graphicData>
        </a:graphic>
      </p:graphicFrame>
      <p:pic>
        <p:nvPicPr>
          <p:cNvPr id="164" name="Google Shape;164;p20" title="sound_steel.mp3">
            <a:hlinkClick r:id="rId4"/>
          </p:cNvPr>
          <p:cNvPicPr preferRelativeResize="0"/>
          <p:nvPr/>
        </p:nvPicPr>
        <p:blipFill>
          <a:blip r:embed="rId5">
            <a:alphaModFix/>
          </a:blip>
          <a:stretch>
            <a:fillRect/>
          </a:stretch>
        </p:blipFill>
        <p:spPr>
          <a:xfrm>
            <a:off x="4261062" y="4017463"/>
            <a:ext cx="457200" cy="457200"/>
          </a:xfrm>
          <a:prstGeom prst="rect">
            <a:avLst/>
          </a:prstGeom>
          <a:noFill/>
          <a:ln>
            <a:noFill/>
          </a:ln>
        </p:spPr>
      </p:pic>
      <p:pic>
        <p:nvPicPr>
          <p:cNvPr id="165" name="Google Shape;165;p20" title="sound_titanium.mp3">
            <a:hlinkClick r:id="rId6"/>
          </p:cNvPr>
          <p:cNvPicPr preferRelativeResize="0"/>
          <p:nvPr/>
        </p:nvPicPr>
        <p:blipFill>
          <a:blip r:embed="rId5">
            <a:alphaModFix/>
          </a:blip>
          <a:stretch>
            <a:fillRect/>
          </a:stretch>
        </p:blipFill>
        <p:spPr>
          <a:xfrm>
            <a:off x="7899900" y="4017475"/>
            <a:ext cx="457200" cy="457200"/>
          </a:xfrm>
          <a:prstGeom prst="rect">
            <a:avLst/>
          </a:prstGeom>
          <a:noFill/>
          <a:ln>
            <a:noFill/>
          </a:ln>
        </p:spPr>
      </p:pic>
      <p:pic>
        <p:nvPicPr>
          <p:cNvPr id="166" name="Google Shape;166;p20" title="sound_wooden.mp3">
            <a:hlinkClick r:id="rId7"/>
          </p:cNvPr>
          <p:cNvPicPr preferRelativeResize="0"/>
          <p:nvPr/>
        </p:nvPicPr>
        <p:blipFill>
          <a:blip r:embed="rId5">
            <a:alphaModFix/>
          </a:blip>
          <a:stretch>
            <a:fillRect/>
          </a:stretch>
        </p:blipFill>
        <p:spPr>
          <a:xfrm>
            <a:off x="2479725" y="3994350"/>
            <a:ext cx="457200" cy="457200"/>
          </a:xfrm>
          <a:prstGeom prst="rect">
            <a:avLst/>
          </a:prstGeom>
          <a:noFill/>
          <a:ln>
            <a:noFill/>
          </a:ln>
        </p:spPr>
      </p:pic>
      <p:pic>
        <p:nvPicPr>
          <p:cNvPr id="167" name="Google Shape;167;p20" title="sound_bronze.mp3">
            <a:hlinkClick r:id="rId8"/>
          </p:cNvPr>
          <p:cNvPicPr preferRelativeResize="0"/>
          <p:nvPr/>
        </p:nvPicPr>
        <p:blipFill>
          <a:blip r:embed="rId5">
            <a:alphaModFix/>
          </a:blip>
          <a:stretch>
            <a:fillRect/>
          </a:stretch>
        </p:blipFill>
        <p:spPr>
          <a:xfrm>
            <a:off x="6118575" y="4017475"/>
            <a:ext cx="457200" cy="457200"/>
          </a:xfrm>
          <a:prstGeom prst="rect">
            <a:avLst/>
          </a:prstGeom>
          <a:noFill/>
          <a:ln>
            <a:noFill/>
          </a:ln>
        </p:spPr>
      </p:pic>
      <p:pic>
        <p:nvPicPr>
          <p:cNvPr id="168" name="Google Shape;168;p20"/>
          <p:cNvPicPr preferRelativeResize="0"/>
          <p:nvPr/>
        </p:nvPicPr>
        <p:blipFill>
          <a:blip r:embed="rId9">
            <a:alphaModFix/>
          </a:blip>
          <a:stretch>
            <a:fillRect/>
          </a:stretch>
        </p:blipFill>
        <p:spPr>
          <a:xfrm>
            <a:off x="1990539" y="3235075"/>
            <a:ext cx="1470060" cy="694675"/>
          </a:xfrm>
          <a:prstGeom prst="rect">
            <a:avLst/>
          </a:prstGeom>
          <a:noFill/>
          <a:ln>
            <a:noFill/>
          </a:ln>
        </p:spPr>
      </p:pic>
      <p:pic>
        <p:nvPicPr>
          <p:cNvPr id="169" name="Google Shape;169;p20"/>
          <p:cNvPicPr preferRelativeResize="0"/>
          <p:nvPr/>
        </p:nvPicPr>
        <p:blipFill>
          <a:blip r:embed="rId10">
            <a:alphaModFix/>
          </a:blip>
          <a:stretch>
            <a:fillRect/>
          </a:stretch>
        </p:blipFill>
        <p:spPr>
          <a:xfrm>
            <a:off x="4248750" y="3213675"/>
            <a:ext cx="748059" cy="803800"/>
          </a:xfrm>
          <a:prstGeom prst="rect">
            <a:avLst/>
          </a:prstGeom>
          <a:noFill/>
          <a:ln>
            <a:noFill/>
          </a:ln>
        </p:spPr>
      </p:pic>
      <p:pic>
        <p:nvPicPr>
          <p:cNvPr id="170" name="Google Shape;170;p20"/>
          <p:cNvPicPr preferRelativeResize="0"/>
          <p:nvPr/>
        </p:nvPicPr>
        <p:blipFill>
          <a:blip r:embed="rId11">
            <a:alphaModFix/>
          </a:blip>
          <a:stretch>
            <a:fillRect/>
          </a:stretch>
        </p:blipFill>
        <p:spPr>
          <a:xfrm>
            <a:off x="7730475" y="3213672"/>
            <a:ext cx="796055" cy="803800"/>
          </a:xfrm>
          <a:prstGeom prst="rect">
            <a:avLst/>
          </a:prstGeom>
          <a:noFill/>
          <a:ln>
            <a:noFill/>
          </a:ln>
        </p:spPr>
      </p:pic>
      <p:pic>
        <p:nvPicPr>
          <p:cNvPr id="171" name="Google Shape;171;p20"/>
          <p:cNvPicPr preferRelativeResize="0"/>
          <p:nvPr/>
        </p:nvPicPr>
        <p:blipFill>
          <a:blip r:embed="rId12">
            <a:alphaModFix/>
          </a:blip>
          <a:stretch>
            <a:fillRect/>
          </a:stretch>
        </p:blipFill>
        <p:spPr>
          <a:xfrm>
            <a:off x="5719984" y="3268237"/>
            <a:ext cx="1211115" cy="694675"/>
          </a:xfrm>
          <a:prstGeom prst="rect">
            <a:avLst/>
          </a:prstGeom>
          <a:noFill/>
          <a:ln>
            <a:noFill/>
          </a:ln>
        </p:spPr>
      </p:pic>
      <p:sp>
        <p:nvSpPr>
          <p:cNvPr id="172" name="Google Shape;172;p20"/>
          <p:cNvSpPr txBox="1"/>
          <p:nvPr/>
        </p:nvSpPr>
        <p:spPr>
          <a:xfrm>
            <a:off x="2936925" y="4087400"/>
            <a:ext cx="33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000">
                <a:latin typeface="Roboto"/>
                <a:ea typeface="Roboto"/>
                <a:cs typeface="Roboto"/>
                <a:sym typeface="Roboto"/>
              </a:rPr>
              <a:t>[7]</a:t>
            </a:r>
            <a:endParaRPr sz="1000">
              <a:latin typeface="Roboto"/>
              <a:ea typeface="Roboto"/>
              <a:cs typeface="Roboto"/>
              <a:sym typeface="Roboto"/>
            </a:endParaRPr>
          </a:p>
        </p:txBody>
      </p:sp>
      <p:sp>
        <p:nvSpPr>
          <p:cNvPr id="173" name="Google Shape;173;p20"/>
          <p:cNvSpPr txBox="1"/>
          <p:nvPr/>
        </p:nvSpPr>
        <p:spPr>
          <a:xfrm>
            <a:off x="4718250" y="4069238"/>
            <a:ext cx="33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000">
                <a:latin typeface="Roboto"/>
                <a:ea typeface="Roboto"/>
                <a:cs typeface="Roboto"/>
                <a:sym typeface="Roboto"/>
              </a:rPr>
              <a:t>[8]</a:t>
            </a:r>
            <a:endParaRPr sz="1000">
              <a:latin typeface="Roboto"/>
              <a:ea typeface="Roboto"/>
              <a:cs typeface="Roboto"/>
              <a:sym typeface="Roboto"/>
            </a:endParaRPr>
          </a:p>
        </p:txBody>
      </p:sp>
      <p:sp>
        <p:nvSpPr>
          <p:cNvPr id="174" name="Google Shape;174;p20"/>
          <p:cNvSpPr txBox="1"/>
          <p:nvPr/>
        </p:nvSpPr>
        <p:spPr>
          <a:xfrm>
            <a:off x="6499575" y="4103975"/>
            <a:ext cx="33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000">
                <a:latin typeface="Roboto"/>
                <a:ea typeface="Roboto"/>
                <a:cs typeface="Roboto"/>
                <a:sym typeface="Roboto"/>
              </a:rPr>
              <a:t>[9]</a:t>
            </a:r>
            <a:endParaRPr sz="1000">
              <a:latin typeface="Roboto"/>
              <a:ea typeface="Roboto"/>
              <a:cs typeface="Roboto"/>
              <a:sym typeface="Roboto"/>
            </a:endParaRPr>
          </a:p>
        </p:txBody>
      </p:sp>
      <p:sp>
        <p:nvSpPr>
          <p:cNvPr id="175" name="Google Shape;175;p20"/>
          <p:cNvSpPr txBox="1"/>
          <p:nvPr/>
        </p:nvSpPr>
        <p:spPr>
          <a:xfrm>
            <a:off x="8357100" y="4103975"/>
            <a:ext cx="45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000">
                <a:latin typeface="Roboto"/>
                <a:ea typeface="Roboto"/>
                <a:cs typeface="Roboto"/>
                <a:sym typeface="Roboto"/>
              </a:rPr>
              <a:t>[10]</a:t>
            </a:r>
            <a:endParaRPr sz="1000">
              <a:latin typeface="Roboto"/>
              <a:ea typeface="Roboto"/>
              <a:cs typeface="Roboto"/>
              <a:sym typeface="Roboto"/>
            </a:endParaRPr>
          </a:p>
        </p:txBody>
      </p:sp>
      <p:pic>
        <p:nvPicPr>
          <p:cNvPr id="176" name="Google Shape;176;p20"/>
          <p:cNvPicPr preferRelativeResize="0"/>
          <p:nvPr/>
        </p:nvPicPr>
        <p:blipFill>
          <a:blip r:embed="rId13">
            <a:alphaModFix/>
          </a:blip>
          <a:stretch>
            <a:fillRect/>
          </a:stretch>
        </p:blipFill>
        <p:spPr>
          <a:xfrm>
            <a:off x="0" y="1100804"/>
            <a:ext cx="9144001" cy="20848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182" name="Google Shape;18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solidFill>
                  <a:schemeClr val="dk2"/>
                </a:solidFill>
              </a:rPr>
              <a:t>‹#›</a:t>
            </a:fld>
            <a:endParaRPr>
              <a:solidFill>
                <a:schemeClr val="dk2"/>
              </a:solidFill>
            </a:endParaRPr>
          </a:p>
        </p:txBody>
      </p:sp>
      <p:cxnSp>
        <p:nvCxnSpPr>
          <p:cNvPr id="183" name="Google Shape;183;p21"/>
          <p:cNvCxnSpPr/>
          <p:nvPr/>
        </p:nvCxnSpPr>
        <p:spPr>
          <a:xfrm>
            <a:off x="-14400" y="4583775"/>
            <a:ext cx="9172800" cy="12300"/>
          </a:xfrm>
          <a:prstGeom prst="straightConnector1">
            <a:avLst/>
          </a:prstGeom>
          <a:noFill/>
          <a:ln cap="flat" cmpd="sng" w="114300">
            <a:solidFill>
              <a:schemeClr val="dk2"/>
            </a:solidFill>
            <a:prstDash val="solid"/>
            <a:round/>
            <a:headEnd len="med" w="med" type="none"/>
            <a:tailEnd len="med" w="med" type="none"/>
          </a:ln>
        </p:spPr>
      </p:cxnSp>
      <p:pic>
        <p:nvPicPr>
          <p:cNvPr id="184" name="Google Shape;184;p21"/>
          <p:cNvPicPr preferRelativeResize="0"/>
          <p:nvPr/>
        </p:nvPicPr>
        <p:blipFill rotWithShape="1">
          <a:blip r:embed="rId3">
            <a:alphaModFix/>
          </a:blip>
          <a:srcRect b="0" l="0" r="0" t="0"/>
          <a:stretch/>
        </p:blipFill>
        <p:spPr>
          <a:xfrm>
            <a:off x="-14400" y="4497000"/>
            <a:ext cx="646500" cy="646500"/>
          </a:xfrm>
          <a:prstGeom prst="rect">
            <a:avLst/>
          </a:prstGeom>
          <a:noFill/>
          <a:ln>
            <a:noFill/>
          </a:ln>
        </p:spPr>
      </p:pic>
      <p:sp>
        <p:nvSpPr>
          <p:cNvPr id="185" name="Google Shape;185;p21"/>
          <p:cNvSpPr txBox="1"/>
          <p:nvPr/>
        </p:nvSpPr>
        <p:spPr>
          <a:xfrm>
            <a:off x="805625" y="4692775"/>
            <a:ext cx="43131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200">
                <a:latin typeface="Maven Pro"/>
                <a:ea typeface="Maven Pro"/>
                <a:cs typeface="Maven Pro"/>
                <a:sym typeface="Maven Pro"/>
              </a:rPr>
              <a:t>ME492 - TONGUE DRUM</a:t>
            </a:r>
            <a:endParaRPr sz="1200">
              <a:latin typeface="Maven Pro"/>
              <a:ea typeface="Maven Pro"/>
              <a:cs typeface="Maven Pro"/>
              <a:sym typeface="Maven Pro"/>
            </a:endParaRPr>
          </a:p>
        </p:txBody>
      </p:sp>
      <p:sp>
        <p:nvSpPr>
          <p:cNvPr id="186" name="Google Shape;186;p21"/>
          <p:cNvSpPr txBox="1"/>
          <p:nvPr/>
        </p:nvSpPr>
        <p:spPr>
          <a:xfrm>
            <a:off x="632100" y="557725"/>
            <a:ext cx="31110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2000">
                <a:solidFill>
                  <a:schemeClr val="dk1"/>
                </a:solidFill>
                <a:latin typeface="Maven Pro"/>
                <a:ea typeface="Maven Pro"/>
                <a:cs typeface="Maven Pro"/>
                <a:sym typeface="Maven Pro"/>
              </a:rPr>
              <a:t>Materials</a:t>
            </a:r>
            <a:endParaRPr b="1" sz="2000">
              <a:solidFill>
                <a:schemeClr val="dk1"/>
              </a:solidFill>
              <a:latin typeface="Maven Pro"/>
              <a:ea typeface="Maven Pro"/>
              <a:cs typeface="Maven Pro"/>
              <a:sym typeface="Maven Pro"/>
            </a:endParaRPr>
          </a:p>
        </p:txBody>
      </p:sp>
      <p:sp>
        <p:nvSpPr>
          <p:cNvPr id="187" name="Google Shape;187;p21"/>
          <p:cNvSpPr txBox="1"/>
          <p:nvPr/>
        </p:nvSpPr>
        <p:spPr>
          <a:xfrm>
            <a:off x="750100" y="1189425"/>
            <a:ext cx="7286700" cy="2595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500">
              <a:solidFill>
                <a:schemeClr val="dk1"/>
              </a:solidFill>
              <a:latin typeface="Maven Pro"/>
              <a:ea typeface="Maven Pro"/>
              <a:cs typeface="Maven Pro"/>
              <a:sym typeface="Maven Pro"/>
            </a:endParaRPr>
          </a:p>
        </p:txBody>
      </p:sp>
      <p:graphicFrame>
        <p:nvGraphicFramePr>
          <p:cNvPr id="188" name="Google Shape;188;p21"/>
          <p:cNvGraphicFramePr/>
          <p:nvPr/>
        </p:nvGraphicFramePr>
        <p:xfrm>
          <a:off x="952500" y="1189425"/>
          <a:ext cx="3000000" cy="3000000"/>
        </p:xfrm>
        <a:graphic>
          <a:graphicData uri="http://schemas.openxmlformats.org/drawingml/2006/table">
            <a:tbl>
              <a:tblPr>
                <a:noFill/>
                <a:tableStyleId>{D97987DA-7646-4AE4-9CD6-0180D71C6D26}</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lang="tr"/>
                        <a:t>Material</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tr"/>
                        <a:t>Wood</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tr"/>
                        <a:t>Steel</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tr"/>
                        <a:t>Bronze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tr"/>
                        <a:t>Titanium Alloy</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tr"/>
                        <a:t>Sound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tr"/>
                        <a:t>Mellow</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tr"/>
                        <a:t>Bright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tr"/>
                        <a:t>Bright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tr"/>
                        <a:t>Bright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tr"/>
                        <a:t>Price</a:t>
                      </a:r>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tr"/>
                        <a:t>Low</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tr"/>
                        <a:t>Low</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tr"/>
                        <a:t>Moderate</a:t>
                      </a:r>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tr"/>
                        <a:t>High</a:t>
                      </a:r>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lang="tr"/>
                        <a:t>Resonance</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tr"/>
                        <a:t>Fast Decay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tr"/>
                        <a:t>Resonant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tr"/>
                        <a:t>Very Resonant</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tr"/>
                        <a:t>Resonant</a:t>
                      </a:r>
                      <a:endParaRPr/>
                    </a:p>
                  </a:txBody>
                  <a:tcPr marT="91425" marB="91425" marR="91425" marL="91425"/>
                </a:tc>
              </a:tr>
              <a:tr h="381000">
                <a:tc>
                  <a:txBody>
                    <a:bodyPr/>
                    <a:lstStyle/>
                    <a:p>
                      <a:pPr indent="0" lvl="0" marL="0" rtl="0" algn="l">
                        <a:spcBef>
                          <a:spcPts val="0"/>
                        </a:spcBef>
                        <a:spcAft>
                          <a:spcPts val="0"/>
                        </a:spcAft>
                        <a:buNone/>
                      </a:pPr>
                      <a:r>
                        <a:rPr lang="tr"/>
                        <a:t>Resilience</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tr"/>
                        <a:t>Very Low</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tr"/>
                        <a:t>Very High</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tr"/>
                        <a:t>High </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tr"/>
                        <a:t>High</a:t>
                      </a:r>
                      <a:endParaRPr/>
                    </a:p>
                  </a:txBody>
                  <a:tcPr marT="91425" marB="91425" marR="91425" marL="91425"/>
                </a:tc>
              </a:tr>
            </a:tbl>
          </a:graphicData>
        </a:graphic>
      </p:graphicFrame>
      <p:pic>
        <p:nvPicPr>
          <p:cNvPr id="189" name="Google Shape;189;p21" title="sound_steel.mp3">
            <a:hlinkClick r:id="rId4"/>
          </p:cNvPr>
          <p:cNvPicPr preferRelativeResize="0"/>
          <p:nvPr/>
        </p:nvPicPr>
        <p:blipFill>
          <a:blip r:embed="rId5">
            <a:alphaModFix/>
          </a:blip>
          <a:stretch>
            <a:fillRect/>
          </a:stretch>
        </p:blipFill>
        <p:spPr>
          <a:xfrm>
            <a:off x="4261062" y="4017463"/>
            <a:ext cx="457200" cy="457200"/>
          </a:xfrm>
          <a:prstGeom prst="rect">
            <a:avLst/>
          </a:prstGeom>
          <a:noFill/>
          <a:ln>
            <a:noFill/>
          </a:ln>
        </p:spPr>
      </p:pic>
      <p:pic>
        <p:nvPicPr>
          <p:cNvPr id="190" name="Google Shape;190;p21" title="sound_titanium.mp3">
            <a:hlinkClick r:id="rId6"/>
          </p:cNvPr>
          <p:cNvPicPr preferRelativeResize="0"/>
          <p:nvPr/>
        </p:nvPicPr>
        <p:blipFill>
          <a:blip r:embed="rId5">
            <a:alphaModFix/>
          </a:blip>
          <a:stretch>
            <a:fillRect/>
          </a:stretch>
        </p:blipFill>
        <p:spPr>
          <a:xfrm>
            <a:off x="7899900" y="4017475"/>
            <a:ext cx="457200" cy="457200"/>
          </a:xfrm>
          <a:prstGeom prst="rect">
            <a:avLst/>
          </a:prstGeom>
          <a:noFill/>
          <a:ln>
            <a:noFill/>
          </a:ln>
        </p:spPr>
      </p:pic>
      <p:pic>
        <p:nvPicPr>
          <p:cNvPr id="191" name="Google Shape;191;p21" title="sound_wooden.mp3">
            <a:hlinkClick r:id="rId7"/>
          </p:cNvPr>
          <p:cNvPicPr preferRelativeResize="0"/>
          <p:nvPr/>
        </p:nvPicPr>
        <p:blipFill>
          <a:blip r:embed="rId5">
            <a:alphaModFix/>
          </a:blip>
          <a:stretch>
            <a:fillRect/>
          </a:stretch>
        </p:blipFill>
        <p:spPr>
          <a:xfrm>
            <a:off x="2479725" y="3994350"/>
            <a:ext cx="457200" cy="457200"/>
          </a:xfrm>
          <a:prstGeom prst="rect">
            <a:avLst/>
          </a:prstGeom>
          <a:noFill/>
          <a:ln>
            <a:noFill/>
          </a:ln>
        </p:spPr>
      </p:pic>
      <p:pic>
        <p:nvPicPr>
          <p:cNvPr id="192" name="Google Shape;192;p21" title="sound_bronze.mp3">
            <a:hlinkClick r:id="rId8"/>
          </p:cNvPr>
          <p:cNvPicPr preferRelativeResize="0"/>
          <p:nvPr/>
        </p:nvPicPr>
        <p:blipFill>
          <a:blip r:embed="rId5">
            <a:alphaModFix/>
          </a:blip>
          <a:stretch>
            <a:fillRect/>
          </a:stretch>
        </p:blipFill>
        <p:spPr>
          <a:xfrm>
            <a:off x="6118575" y="4017475"/>
            <a:ext cx="457200" cy="457200"/>
          </a:xfrm>
          <a:prstGeom prst="rect">
            <a:avLst/>
          </a:prstGeom>
          <a:noFill/>
          <a:ln>
            <a:noFill/>
          </a:ln>
        </p:spPr>
      </p:pic>
      <p:pic>
        <p:nvPicPr>
          <p:cNvPr id="193" name="Google Shape;193;p21"/>
          <p:cNvPicPr preferRelativeResize="0"/>
          <p:nvPr/>
        </p:nvPicPr>
        <p:blipFill>
          <a:blip r:embed="rId9">
            <a:alphaModFix/>
          </a:blip>
          <a:stretch>
            <a:fillRect/>
          </a:stretch>
        </p:blipFill>
        <p:spPr>
          <a:xfrm>
            <a:off x="1990539" y="3235075"/>
            <a:ext cx="1470060" cy="694675"/>
          </a:xfrm>
          <a:prstGeom prst="rect">
            <a:avLst/>
          </a:prstGeom>
          <a:noFill/>
          <a:ln>
            <a:noFill/>
          </a:ln>
        </p:spPr>
      </p:pic>
      <p:pic>
        <p:nvPicPr>
          <p:cNvPr id="194" name="Google Shape;194;p21"/>
          <p:cNvPicPr preferRelativeResize="0"/>
          <p:nvPr/>
        </p:nvPicPr>
        <p:blipFill>
          <a:blip r:embed="rId10">
            <a:alphaModFix/>
          </a:blip>
          <a:stretch>
            <a:fillRect/>
          </a:stretch>
        </p:blipFill>
        <p:spPr>
          <a:xfrm>
            <a:off x="4248750" y="3213675"/>
            <a:ext cx="748059" cy="803800"/>
          </a:xfrm>
          <a:prstGeom prst="rect">
            <a:avLst/>
          </a:prstGeom>
          <a:noFill/>
          <a:ln>
            <a:noFill/>
          </a:ln>
        </p:spPr>
      </p:pic>
      <p:pic>
        <p:nvPicPr>
          <p:cNvPr id="195" name="Google Shape;195;p21"/>
          <p:cNvPicPr preferRelativeResize="0"/>
          <p:nvPr/>
        </p:nvPicPr>
        <p:blipFill>
          <a:blip r:embed="rId11">
            <a:alphaModFix/>
          </a:blip>
          <a:stretch>
            <a:fillRect/>
          </a:stretch>
        </p:blipFill>
        <p:spPr>
          <a:xfrm>
            <a:off x="7730475" y="3213672"/>
            <a:ext cx="796055" cy="803800"/>
          </a:xfrm>
          <a:prstGeom prst="rect">
            <a:avLst/>
          </a:prstGeom>
          <a:noFill/>
          <a:ln>
            <a:noFill/>
          </a:ln>
        </p:spPr>
      </p:pic>
      <p:pic>
        <p:nvPicPr>
          <p:cNvPr id="196" name="Google Shape;196;p21"/>
          <p:cNvPicPr preferRelativeResize="0"/>
          <p:nvPr/>
        </p:nvPicPr>
        <p:blipFill>
          <a:blip r:embed="rId12">
            <a:alphaModFix/>
          </a:blip>
          <a:stretch>
            <a:fillRect/>
          </a:stretch>
        </p:blipFill>
        <p:spPr>
          <a:xfrm>
            <a:off x="5719984" y="3268237"/>
            <a:ext cx="1211115" cy="694675"/>
          </a:xfrm>
          <a:prstGeom prst="rect">
            <a:avLst/>
          </a:prstGeom>
          <a:noFill/>
          <a:ln>
            <a:noFill/>
          </a:ln>
        </p:spPr>
      </p:pic>
      <p:sp>
        <p:nvSpPr>
          <p:cNvPr id="197" name="Google Shape;197;p21"/>
          <p:cNvSpPr txBox="1"/>
          <p:nvPr/>
        </p:nvSpPr>
        <p:spPr>
          <a:xfrm>
            <a:off x="2936925" y="4087400"/>
            <a:ext cx="33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000">
                <a:latin typeface="Roboto"/>
                <a:ea typeface="Roboto"/>
                <a:cs typeface="Roboto"/>
                <a:sym typeface="Roboto"/>
              </a:rPr>
              <a:t>[7]</a:t>
            </a:r>
            <a:endParaRPr sz="1000">
              <a:latin typeface="Roboto"/>
              <a:ea typeface="Roboto"/>
              <a:cs typeface="Roboto"/>
              <a:sym typeface="Roboto"/>
            </a:endParaRPr>
          </a:p>
        </p:txBody>
      </p:sp>
      <p:sp>
        <p:nvSpPr>
          <p:cNvPr id="198" name="Google Shape;198;p21"/>
          <p:cNvSpPr txBox="1"/>
          <p:nvPr/>
        </p:nvSpPr>
        <p:spPr>
          <a:xfrm>
            <a:off x="4718250" y="4069238"/>
            <a:ext cx="33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000">
                <a:latin typeface="Roboto"/>
                <a:ea typeface="Roboto"/>
                <a:cs typeface="Roboto"/>
                <a:sym typeface="Roboto"/>
              </a:rPr>
              <a:t>[8]</a:t>
            </a:r>
            <a:endParaRPr sz="1000">
              <a:latin typeface="Roboto"/>
              <a:ea typeface="Roboto"/>
              <a:cs typeface="Roboto"/>
              <a:sym typeface="Roboto"/>
            </a:endParaRPr>
          </a:p>
        </p:txBody>
      </p:sp>
      <p:sp>
        <p:nvSpPr>
          <p:cNvPr id="199" name="Google Shape;199;p21"/>
          <p:cNvSpPr txBox="1"/>
          <p:nvPr/>
        </p:nvSpPr>
        <p:spPr>
          <a:xfrm>
            <a:off x="6499575" y="4103975"/>
            <a:ext cx="33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000">
                <a:latin typeface="Roboto"/>
                <a:ea typeface="Roboto"/>
                <a:cs typeface="Roboto"/>
                <a:sym typeface="Roboto"/>
              </a:rPr>
              <a:t>[9]</a:t>
            </a:r>
            <a:endParaRPr sz="1000">
              <a:latin typeface="Roboto"/>
              <a:ea typeface="Roboto"/>
              <a:cs typeface="Roboto"/>
              <a:sym typeface="Roboto"/>
            </a:endParaRPr>
          </a:p>
        </p:txBody>
      </p:sp>
      <p:sp>
        <p:nvSpPr>
          <p:cNvPr id="200" name="Google Shape;200;p21"/>
          <p:cNvSpPr txBox="1"/>
          <p:nvPr/>
        </p:nvSpPr>
        <p:spPr>
          <a:xfrm>
            <a:off x="8357100" y="4103975"/>
            <a:ext cx="45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000">
                <a:latin typeface="Roboto"/>
                <a:ea typeface="Roboto"/>
                <a:cs typeface="Roboto"/>
                <a:sym typeface="Roboto"/>
              </a:rPr>
              <a:t>[10]</a:t>
            </a:r>
            <a:endParaRPr sz="1000">
              <a:latin typeface="Roboto"/>
              <a:ea typeface="Roboto"/>
              <a:cs typeface="Roboto"/>
              <a:sym typeface="Roboto"/>
            </a:endParaRPr>
          </a:p>
        </p:txBody>
      </p:sp>
      <p:pic>
        <p:nvPicPr>
          <p:cNvPr id="201" name="Google Shape;201;p21"/>
          <p:cNvPicPr preferRelativeResize="0"/>
          <p:nvPr/>
        </p:nvPicPr>
        <p:blipFill>
          <a:blip r:embed="rId13">
            <a:alphaModFix/>
          </a:blip>
          <a:stretch>
            <a:fillRect/>
          </a:stretch>
        </p:blipFill>
        <p:spPr>
          <a:xfrm>
            <a:off x="0" y="1100804"/>
            <a:ext cx="9144001" cy="2084867"/>
          </a:xfrm>
          <a:prstGeom prst="rect">
            <a:avLst/>
          </a:prstGeom>
          <a:noFill/>
          <a:ln>
            <a:noFill/>
          </a:ln>
        </p:spPr>
      </p:pic>
      <p:sp>
        <p:nvSpPr>
          <p:cNvPr id="202" name="Google Shape;202;p21"/>
          <p:cNvSpPr/>
          <p:nvPr/>
        </p:nvSpPr>
        <p:spPr>
          <a:xfrm>
            <a:off x="3641700" y="1018225"/>
            <a:ext cx="1870800" cy="3478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